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87" r:id="rId2"/>
    <p:sldId id="358" r:id="rId3"/>
    <p:sldId id="1215" r:id="rId4"/>
    <p:sldId id="1208" r:id="rId5"/>
    <p:sldId id="1216" r:id="rId6"/>
    <p:sldId id="1217" r:id="rId7"/>
    <p:sldId id="1183" r:id="rId8"/>
    <p:sldId id="1202" r:id="rId9"/>
    <p:sldId id="1203" r:id="rId10"/>
    <p:sldId id="1171" r:id="rId11"/>
    <p:sldId id="1211" r:id="rId12"/>
    <p:sldId id="1213" r:id="rId13"/>
    <p:sldId id="1212" r:id="rId14"/>
    <p:sldId id="1204" r:id="rId15"/>
    <p:sldId id="1214" r:id="rId16"/>
    <p:sldId id="1140" r:id="rId17"/>
    <p:sldId id="1205" r:id="rId18"/>
    <p:sldId id="1206" r:id="rId19"/>
    <p:sldId id="1209" r:id="rId20"/>
    <p:sldId id="1207" r:id="rId21"/>
    <p:sldId id="1221" r:id="rId22"/>
    <p:sldId id="1218" r:id="rId23"/>
    <p:sldId id="1219" r:id="rId24"/>
    <p:sldId id="1220" r:id="rId25"/>
    <p:sldId id="1222" r:id="rId26"/>
    <p:sldId id="381" r:id="rId27"/>
    <p:sldId id="382" r:id="rId28"/>
    <p:sldId id="379" r:id="rId29"/>
    <p:sldId id="1181" r:id="rId30"/>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15"/>
            <p14:sldId id="1208"/>
            <p14:sldId id="1216"/>
            <p14:sldId id="1217"/>
            <p14:sldId id="1183"/>
            <p14:sldId id="1202"/>
            <p14:sldId id="1203"/>
            <p14:sldId id="1171"/>
            <p14:sldId id="1211"/>
            <p14:sldId id="1213"/>
            <p14:sldId id="1212"/>
            <p14:sldId id="1204"/>
            <p14:sldId id="1214"/>
            <p14:sldId id="1140"/>
            <p14:sldId id="1205"/>
            <p14:sldId id="1206"/>
            <p14:sldId id="1209"/>
            <p14:sldId id="1207"/>
            <p14:sldId id="1221"/>
            <p14:sldId id="1218"/>
            <p14:sldId id="1219"/>
            <p14:sldId id="1220"/>
            <p14:sldId id="1222"/>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0D3FF"/>
    <a:srgbClr val="C4FFFF"/>
    <a:srgbClr val="7F007D"/>
    <a:srgbClr val="F3622C"/>
    <a:srgbClr val="00EDB5"/>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1877" autoAdjust="0"/>
  </p:normalViewPr>
  <p:slideViewPr>
    <p:cSldViewPr snapToGrid="0" snapToObjects="1" showGuides="1">
      <p:cViewPr varScale="1">
        <p:scale>
          <a:sx n="90" d="100"/>
          <a:sy n="90" d="100"/>
        </p:scale>
        <p:origin x="1146"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C831258B-2316-42B1-9A60-EA9D6ACA41E0}"/>
    <pc:docChg chg="custSel modSld">
      <pc:chgData name="Mark Fishpool" userId="b7923bd0fa9cf83f" providerId="LiveId" clId="{C831258B-2316-42B1-9A60-EA9D6ACA41E0}" dt="2023-10-17T09:01:09.409" v="391" actId="404"/>
      <pc:docMkLst>
        <pc:docMk/>
      </pc:docMkLst>
      <pc:sldChg chg="modSp mod">
        <pc:chgData name="Mark Fishpool" userId="b7923bd0fa9cf83f" providerId="LiveId" clId="{C831258B-2316-42B1-9A60-EA9D6ACA41E0}" dt="2023-10-16T09:36:26.923" v="0" actId="6549"/>
        <pc:sldMkLst>
          <pc:docMk/>
          <pc:sldMk cId="2719263142" sldId="1203"/>
        </pc:sldMkLst>
        <pc:spChg chg="mod">
          <ac:chgData name="Mark Fishpool" userId="b7923bd0fa9cf83f" providerId="LiveId" clId="{C831258B-2316-42B1-9A60-EA9D6ACA41E0}" dt="2023-10-16T09:36:26.923" v="0" actId="6549"/>
          <ac:spMkLst>
            <pc:docMk/>
            <pc:sldMk cId="2719263142" sldId="1203"/>
            <ac:spMk id="3" creationId="{CADF580C-F795-4751-8CBE-97B4C0D569A4}"/>
          </ac:spMkLst>
        </pc:spChg>
      </pc:sldChg>
      <pc:sldChg chg="modSp mod">
        <pc:chgData name="Mark Fishpool" userId="b7923bd0fa9cf83f" providerId="LiveId" clId="{C831258B-2316-42B1-9A60-EA9D6ACA41E0}" dt="2023-10-17T09:01:09.409" v="391" actId="404"/>
        <pc:sldMkLst>
          <pc:docMk/>
          <pc:sldMk cId="1026625932" sldId="1204"/>
        </pc:sldMkLst>
        <pc:spChg chg="mod">
          <ac:chgData name="Mark Fishpool" userId="b7923bd0fa9cf83f" providerId="LiveId" clId="{C831258B-2316-42B1-9A60-EA9D6ACA41E0}" dt="2023-10-17T09:01:09.409" v="391" actId="404"/>
          <ac:spMkLst>
            <pc:docMk/>
            <pc:sldMk cId="1026625932" sldId="1204"/>
            <ac:spMk id="3" creationId="{CADF580C-F795-4751-8CBE-97B4C0D569A4}"/>
          </ac:spMkLst>
        </pc:spChg>
      </pc:sldChg>
      <pc:sldChg chg="modSp mod">
        <pc:chgData name="Mark Fishpool" userId="b7923bd0fa9cf83f" providerId="LiveId" clId="{C831258B-2316-42B1-9A60-EA9D6ACA41E0}" dt="2023-10-16T09:37:24.528" v="1" actId="6549"/>
        <pc:sldMkLst>
          <pc:docMk/>
          <pc:sldMk cId="2015877173" sldId="1206"/>
        </pc:sldMkLst>
        <pc:spChg chg="mod">
          <ac:chgData name="Mark Fishpool" userId="b7923bd0fa9cf83f" providerId="LiveId" clId="{C831258B-2316-42B1-9A60-EA9D6ACA41E0}" dt="2023-10-16T09:37:24.528" v="1" actId="6549"/>
          <ac:spMkLst>
            <pc:docMk/>
            <pc:sldMk cId="2015877173" sldId="1206"/>
            <ac:spMk id="9" creationId="{78FF05F8-F120-4F9D-AAA5-3916DC2D6127}"/>
          </ac:spMkLst>
        </pc:spChg>
      </pc:sldChg>
      <pc:sldChg chg="modSp mod">
        <pc:chgData name="Mark Fishpool" userId="b7923bd0fa9cf83f" providerId="LiveId" clId="{C831258B-2316-42B1-9A60-EA9D6ACA41E0}" dt="2023-10-17T08:59:40.850" v="390" actId="13926"/>
        <pc:sldMkLst>
          <pc:docMk/>
          <pc:sldMk cId="1481796005" sldId="1208"/>
        </pc:sldMkLst>
        <pc:spChg chg="mod">
          <ac:chgData name="Mark Fishpool" userId="b7923bd0fa9cf83f" providerId="LiveId" clId="{C831258B-2316-42B1-9A60-EA9D6ACA41E0}" dt="2023-10-17T08:59:40.850" v="390" actId="13926"/>
          <ac:spMkLst>
            <pc:docMk/>
            <pc:sldMk cId="1481796005" sldId="1208"/>
            <ac:spMk id="3" creationId="{C4B9CD76-3D72-4B89-A736-90AAD22680FE}"/>
          </ac:spMkLst>
        </pc:spChg>
      </pc:sldChg>
      <pc:sldChg chg="modSp">
        <pc:chgData name="Mark Fishpool" userId="b7923bd0fa9cf83f" providerId="LiveId" clId="{C831258B-2316-42B1-9A60-EA9D6ACA41E0}" dt="2023-10-16T09:41:05.155" v="389" actId="20577"/>
        <pc:sldMkLst>
          <pc:docMk/>
          <pc:sldMk cId="174169620" sldId="1218"/>
        </pc:sldMkLst>
        <pc:graphicFrameChg chg="mod">
          <ac:chgData name="Mark Fishpool" userId="b7923bd0fa9cf83f" providerId="LiveId" clId="{C831258B-2316-42B1-9A60-EA9D6ACA41E0}" dt="2023-10-16T09:41:05.155" v="389" actId="20577"/>
          <ac:graphicFrameMkLst>
            <pc:docMk/>
            <pc:sldMk cId="174169620" sldId="1218"/>
            <ac:graphicFrameMk id="4" creationId="{32AA508A-9A0E-14C7-8F0B-8E8BE5B20162}"/>
          </ac:graphicFrameMkLst>
        </pc:graphicFrameChg>
      </pc:sldChg>
      <pc:sldChg chg="modNotesTx">
        <pc:chgData name="Mark Fishpool" userId="b7923bd0fa9cf83f" providerId="LiveId" clId="{C831258B-2316-42B1-9A60-EA9D6ACA41E0}" dt="2023-10-16T09:40:51.763" v="388" actId="20577"/>
        <pc:sldMkLst>
          <pc:docMk/>
          <pc:sldMk cId="2827263297" sldId="1221"/>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F84BEF-63DB-4FD5-8588-28D7A40C8C01}" type="doc">
      <dgm:prSet loTypeId="urn:microsoft.com/office/officeart/2005/8/layout/hList2" loCatId="list" qsTypeId="urn:microsoft.com/office/officeart/2005/8/quickstyle/simple5" qsCatId="simple" csTypeId="urn:microsoft.com/office/officeart/2005/8/colors/accent4_2" csCatId="accent4" phldr="1"/>
      <dgm:spPr/>
      <dgm:t>
        <a:bodyPr/>
        <a:lstStyle/>
        <a:p>
          <a:endParaRPr lang="en-GB"/>
        </a:p>
      </dgm:t>
    </dgm:pt>
    <dgm:pt modelId="{774A9999-0715-41E0-BB38-02B15F1A1EBE}">
      <dgm:prSet phldrT="[Text]"/>
      <dgm:spPr/>
      <dgm:t>
        <a:bodyPr/>
        <a:lstStyle/>
        <a:p>
          <a:endParaRPr lang="en-GB" dirty="0"/>
        </a:p>
      </dgm:t>
    </dgm:pt>
    <dgm:pt modelId="{F1EF5A36-4604-4E4B-9CA6-293686145F9C}" type="parTrans" cxnId="{7DBCD717-C0D9-4F3A-B380-8F9CD3297054}">
      <dgm:prSet/>
      <dgm:spPr/>
      <dgm:t>
        <a:bodyPr/>
        <a:lstStyle/>
        <a:p>
          <a:endParaRPr lang="en-GB"/>
        </a:p>
      </dgm:t>
    </dgm:pt>
    <dgm:pt modelId="{01F55358-0FBE-4BD2-98C0-256E1DE80F96}" type="sibTrans" cxnId="{7DBCD717-C0D9-4F3A-B380-8F9CD3297054}">
      <dgm:prSet/>
      <dgm:spPr/>
      <dgm:t>
        <a:bodyPr/>
        <a:lstStyle/>
        <a:p>
          <a:endParaRPr lang="en-GB"/>
        </a:p>
      </dgm:t>
    </dgm:pt>
    <dgm:pt modelId="{63F3A9ED-CEA3-4F83-AE04-9A3AC7A0FCF6}">
      <dgm:prSet phldrT="[Text]"/>
      <dgm:spPr/>
      <dgm:t>
        <a:bodyPr/>
        <a:lstStyle/>
        <a:p>
          <a:r>
            <a:rPr lang="en-GB" dirty="0"/>
            <a:t>static</a:t>
          </a:r>
        </a:p>
      </dgm:t>
    </dgm:pt>
    <dgm:pt modelId="{72688BD5-3E50-4C80-9094-E8C09BA1E802}" type="parTrans" cxnId="{59B66BE8-F0AF-4776-A778-D580C05E1840}">
      <dgm:prSet/>
      <dgm:spPr/>
      <dgm:t>
        <a:bodyPr/>
        <a:lstStyle/>
        <a:p>
          <a:endParaRPr lang="en-GB"/>
        </a:p>
      </dgm:t>
    </dgm:pt>
    <dgm:pt modelId="{67DE3D08-4FFA-4A87-A938-258BE7664EA4}" type="sibTrans" cxnId="{59B66BE8-F0AF-4776-A778-D580C05E1840}">
      <dgm:prSet/>
      <dgm:spPr/>
      <dgm:t>
        <a:bodyPr/>
        <a:lstStyle/>
        <a:p>
          <a:endParaRPr lang="en-GB"/>
        </a:p>
      </dgm:t>
    </dgm:pt>
    <dgm:pt modelId="{4A8121C1-FB65-4F5E-9EF9-0A2EB4059ED4}">
      <dgm:prSet phldrT="[Text]"/>
      <dgm:spPr/>
      <dgm:t>
        <a:bodyPr/>
        <a:lstStyle/>
        <a:p>
          <a:r>
            <a:rPr lang="en-GB" dirty="0"/>
            <a:t>weakly typed</a:t>
          </a:r>
        </a:p>
      </dgm:t>
    </dgm:pt>
    <dgm:pt modelId="{2C058F2A-E32F-4608-A10E-71B5EE2C72A0}" type="parTrans" cxnId="{9E03C4BD-8769-4EA1-B5F1-574F7B8CB463}">
      <dgm:prSet/>
      <dgm:spPr/>
      <dgm:t>
        <a:bodyPr/>
        <a:lstStyle/>
        <a:p>
          <a:endParaRPr lang="en-GB"/>
        </a:p>
      </dgm:t>
    </dgm:pt>
    <dgm:pt modelId="{CF4874E1-9292-4277-A682-19E959B80E24}" type="sibTrans" cxnId="{9E03C4BD-8769-4EA1-B5F1-574F7B8CB463}">
      <dgm:prSet/>
      <dgm:spPr/>
      <dgm:t>
        <a:bodyPr/>
        <a:lstStyle/>
        <a:p>
          <a:endParaRPr lang="en-GB"/>
        </a:p>
      </dgm:t>
    </dgm:pt>
    <dgm:pt modelId="{9B1D5CEC-6993-4099-9713-2364ADC65585}">
      <dgm:prSet phldrT="[Text]"/>
      <dgm:spPr/>
      <dgm:t>
        <a:bodyPr/>
        <a:lstStyle/>
        <a:p>
          <a:endParaRPr lang="en-GB" dirty="0"/>
        </a:p>
      </dgm:t>
    </dgm:pt>
    <dgm:pt modelId="{A87A32AE-BE1E-4B88-BD9A-D92B8B298704}" type="parTrans" cxnId="{C769406F-1722-4D5D-BCB5-BC8F26FED9F4}">
      <dgm:prSet/>
      <dgm:spPr/>
      <dgm:t>
        <a:bodyPr/>
        <a:lstStyle/>
        <a:p>
          <a:endParaRPr lang="en-GB"/>
        </a:p>
      </dgm:t>
    </dgm:pt>
    <dgm:pt modelId="{813A65DE-96E1-46CC-A61D-8BB2E2E2B4DC}" type="sibTrans" cxnId="{C769406F-1722-4D5D-BCB5-BC8F26FED9F4}">
      <dgm:prSet/>
      <dgm:spPr/>
      <dgm:t>
        <a:bodyPr/>
        <a:lstStyle/>
        <a:p>
          <a:endParaRPr lang="en-GB"/>
        </a:p>
      </dgm:t>
    </dgm:pt>
    <dgm:pt modelId="{33C6D868-3209-40A1-A185-8F803C5EDAAF}">
      <dgm:prSet phldrT="[Text]"/>
      <dgm:spPr/>
      <dgm:t>
        <a:bodyPr/>
        <a:lstStyle/>
        <a:p>
          <a:r>
            <a:rPr lang="en-GB" dirty="0"/>
            <a:t>static</a:t>
          </a:r>
        </a:p>
      </dgm:t>
    </dgm:pt>
    <dgm:pt modelId="{DED3C659-301E-4571-ADD0-B1F16C3653F3}" type="parTrans" cxnId="{5FDDE7B0-FB02-4F6D-8069-197FEC710605}">
      <dgm:prSet/>
      <dgm:spPr/>
      <dgm:t>
        <a:bodyPr/>
        <a:lstStyle/>
        <a:p>
          <a:endParaRPr lang="en-GB"/>
        </a:p>
      </dgm:t>
    </dgm:pt>
    <dgm:pt modelId="{5AB351F6-4543-4550-8687-270ED0B49F0C}" type="sibTrans" cxnId="{5FDDE7B0-FB02-4F6D-8069-197FEC710605}">
      <dgm:prSet/>
      <dgm:spPr/>
      <dgm:t>
        <a:bodyPr/>
        <a:lstStyle/>
        <a:p>
          <a:endParaRPr lang="en-GB"/>
        </a:p>
      </dgm:t>
    </dgm:pt>
    <dgm:pt modelId="{6440AEFC-AF6F-4868-ACE5-A88A38AC0EC4}">
      <dgm:prSet phldrT="[Text]"/>
      <dgm:spPr/>
      <dgm:t>
        <a:bodyPr/>
        <a:lstStyle/>
        <a:p>
          <a:r>
            <a:rPr lang="en-GB" dirty="0"/>
            <a:t>strongly typed</a:t>
          </a:r>
        </a:p>
      </dgm:t>
    </dgm:pt>
    <dgm:pt modelId="{A109730A-7295-4E25-B1F8-3398F9A912D2}" type="parTrans" cxnId="{377A8BA6-83C4-4640-9B64-5F8730DF8EB3}">
      <dgm:prSet/>
      <dgm:spPr/>
      <dgm:t>
        <a:bodyPr/>
        <a:lstStyle/>
        <a:p>
          <a:endParaRPr lang="en-GB"/>
        </a:p>
      </dgm:t>
    </dgm:pt>
    <dgm:pt modelId="{947B614B-3082-45F7-9259-B9A9B0A0C2C9}" type="sibTrans" cxnId="{377A8BA6-83C4-4640-9B64-5F8730DF8EB3}">
      <dgm:prSet/>
      <dgm:spPr/>
      <dgm:t>
        <a:bodyPr/>
        <a:lstStyle/>
        <a:p>
          <a:endParaRPr lang="en-GB"/>
        </a:p>
      </dgm:t>
    </dgm:pt>
    <dgm:pt modelId="{C25577C0-79C3-4405-981F-0E5AF8D1264D}" type="pres">
      <dgm:prSet presAssocID="{57F84BEF-63DB-4FD5-8588-28D7A40C8C01}" presName="linearFlow" presStyleCnt="0">
        <dgm:presLayoutVars>
          <dgm:dir/>
          <dgm:animLvl val="lvl"/>
          <dgm:resizeHandles/>
        </dgm:presLayoutVars>
      </dgm:prSet>
      <dgm:spPr/>
    </dgm:pt>
    <dgm:pt modelId="{BE9F907F-0A48-49D2-B447-57D96CD8F92B}" type="pres">
      <dgm:prSet presAssocID="{774A9999-0715-41E0-BB38-02B15F1A1EBE}" presName="compositeNode" presStyleCnt="0">
        <dgm:presLayoutVars>
          <dgm:bulletEnabled val="1"/>
        </dgm:presLayoutVars>
      </dgm:prSet>
      <dgm:spPr/>
    </dgm:pt>
    <dgm:pt modelId="{72A7A950-6A6E-40C7-A547-9851A2691A32}" type="pres">
      <dgm:prSet presAssocID="{774A9999-0715-41E0-BB38-02B15F1A1EBE}" presName="image" presStyleLbl="fgImgPlace1" presStyleIdx="0" presStyleCnt="2"/>
      <dgm:spPr>
        <a:blipFill rotWithShape="1">
          <a:blip xmlns:r="http://schemas.openxmlformats.org/officeDocument/2006/relationships" r:embed="rId1"/>
          <a:srcRect/>
          <a:stretch>
            <a:fillRect t="-2000" b="-2000"/>
          </a:stretch>
        </a:blipFill>
        <a:ln>
          <a:solidFill>
            <a:srgbClr val="000000"/>
          </a:solidFill>
        </a:ln>
      </dgm:spPr>
    </dgm:pt>
    <dgm:pt modelId="{FDA71A5F-BB74-4341-A3B5-5378CC5FEAF8}" type="pres">
      <dgm:prSet presAssocID="{774A9999-0715-41E0-BB38-02B15F1A1EBE}" presName="childNode" presStyleLbl="node1" presStyleIdx="0" presStyleCnt="2">
        <dgm:presLayoutVars>
          <dgm:bulletEnabled val="1"/>
        </dgm:presLayoutVars>
      </dgm:prSet>
      <dgm:spPr/>
    </dgm:pt>
    <dgm:pt modelId="{3F0074AD-161A-4D9E-AFBD-F9BC96886435}" type="pres">
      <dgm:prSet presAssocID="{774A9999-0715-41E0-BB38-02B15F1A1EBE}" presName="parentNode" presStyleLbl="revTx" presStyleIdx="0" presStyleCnt="2">
        <dgm:presLayoutVars>
          <dgm:chMax val="0"/>
          <dgm:bulletEnabled val="1"/>
        </dgm:presLayoutVars>
      </dgm:prSet>
      <dgm:spPr/>
    </dgm:pt>
    <dgm:pt modelId="{2907D9C1-9C7B-4881-9482-94ACC4C8468B}" type="pres">
      <dgm:prSet presAssocID="{01F55358-0FBE-4BD2-98C0-256E1DE80F96}" presName="sibTrans" presStyleCnt="0"/>
      <dgm:spPr/>
    </dgm:pt>
    <dgm:pt modelId="{90C8EA6C-5436-4B2D-9EAB-05FC0D982543}" type="pres">
      <dgm:prSet presAssocID="{9B1D5CEC-6993-4099-9713-2364ADC65585}" presName="compositeNode" presStyleCnt="0">
        <dgm:presLayoutVars>
          <dgm:bulletEnabled val="1"/>
        </dgm:presLayoutVars>
      </dgm:prSet>
      <dgm:spPr/>
    </dgm:pt>
    <dgm:pt modelId="{E1376912-69B1-473E-9CD5-B56436712785}" type="pres">
      <dgm:prSet presAssocID="{9B1D5CEC-6993-4099-9713-2364ADC65585}" presName="image" presStyleLbl="fgImgPlace1" presStyleIdx="1" presStyleCnt="2" custScaleY="9592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solidFill>
            <a:srgbClr val="000000"/>
          </a:solidFill>
        </a:ln>
      </dgm:spPr>
    </dgm:pt>
    <dgm:pt modelId="{1AE2C671-7921-4447-B8B7-6D945B20E47F}" type="pres">
      <dgm:prSet presAssocID="{9B1D5CEC-6993-4099-9713-2364ADC65585}" presName="childNode" presStyleLbl="node1" presStyleIdx="1" presStyleCnt="2">
        <dgm:presLayoutVars>
          <dgm:bulletEnabled val="1"/>
        </dgm:presLayoutVars>
      </dgm:prSet>
      <dgm:spPr/>
    </dgm:pt>
    <dgm:pt modelId="{F127E99C-EA56-4037-8876-E961B757B512}" type="pres">
      <dgm:prSet presAssocID="{9B1D5CEC-6993-4099-9713-2364ADC65585}" presName="parentNode" presStyleLbl="revTx" presStyleIdx="1" presStyleCnt="2">
        <dgm:presLayoutVars>
          <dgm:chMax val="0"/>
          <dgm:bulletEnabled val="1"/>
        </dgm:presLayoutVars>
      </dgm:prSet>
      <dgm:spPr/>
    </dgm:pt>
  </dgm:ptLst>
  <dgm:cxnLst>
    <dgm:cxn modelId="{7DBCD717-C0D9-4F3A-B380-8F9CD3297054}" srcId="{57F84BEF-63DB-4FD5-8588-28D7A40C8C01}" destId="{774A9999-0715-41E0-BB38-02B15F1A1EBE}" srcOrd="0" destOrd="0" parTransId="{F1EF5A36-4604-4E4B-9CA6-293686145F9C}" sibTransId="{01F55358-0FBE-4BD2-98C0-256E1DE80F96}"/>
    <dgm:cxn modelId="{601A1021-7ABB-4666-95A8-0204570D926D}" type="presOf" srcId="{33C6D868-3209-40A1-A185-8F803C5EDAAF}" destId="{1AE2C671-7921-4447-B8B7-6D945B20E47F}" srcOrd="0" destOrd="0" presId="urn:microsoft.com/office/officeart/2005/8/layout/hList2"/>
    <dgm:cxn modelId="{6034776B-B174-4C6E-BE4B-6A1A6AA2B9B0}" type="presOf" srcId="{6440AEFC-AF6F-4868-ACE5-A88A38AC0EC4}" destId="{1AE2C671-7921-4447-B8B7-6D945B20E47F}" srcOrd="0" destOrd="1" presId="urn:microsoft.com/office/officeart/2005/8/layout/hList2"/>
    <dgm:cxn modelId="{C769406F-1722-4D5D-BCB5-BC8F26FED9F4}" srcId="{57F84BEF-63DB-4FD5-8588-28D7A40C8C01}" destId="{9B1D5CEC-6993-4099-9713-2364ADC65585}" srcOrd="1" destOrd="0" parTransId="{A87A32AE-BE1E-4B88-BD9A-D92B8B298704}" sibTransId="{813A65DE-96E1-46CC-A61D-8BB2E2E2B4DC}"/>
    <dgm:cxn modelId="{88F4E173-87AE-442E-9B05-FCE24875576D}" type="presOf" srcId="{63F3A9ED-CEA3-4F83-AE04-9A3AC7A0FCF6}" destId="{FDA71A5F-BB74-4341-A3B5-5378CC5FEAF8}" srcOrd="0" destOrd="0" presId="urn:microsoft.com/office/officeart/2005/8/layout/hList2"/>
    <dgm:cxn modelId="{FF8D528B-256F-4694-AA30-995D6B743B56}" type="presOf" srcId="{9B1D5CEC-6993-4099-9713-2364ADC65585}" destId="{F127E99C-EA56-4037-8876-E961B757B512}" srcOrd="0" destOrd="0" presId="urn:microsoft.com/office/officeart/2005/8/layout/hList2"/>
    <dgm:cxn modelId="{C70E8F9E-0B69-4253-A6D9-7EA2BA5C03BE}" type="presOf" srcId="{57F84BEF-63DB-4FD5-8588-28D7A40C8C01}" destId="{C25577C0-79C3-4405-981F-0E5AF8D1264D}" srcOrd="0" destOrd="0" presId="urn:microsoft.com/office/officeart/2005/8/layout/hList2"/>
    <dgm:cxn modelId="{377A8BA6-83C4-4640-9B64-5F8730DF8EB3}" srcId="{9B1D5CEC-6993-4099-9713-2364ADC65585}" destId="{6440AEFC-AF6F-4868-ACE5-A88A38AC0EC4}" srcOrd="1" destOrd="0" parTransId="{A109730A-7295-4E25-B1F8-3398F9A912D2}" sibTransId="{947B614B-3082-45F7-9259-B9A9B0A0C2C9}"/>
    <dgm:cxn modelId="{5FDDE7B0-FB02-4F6D-8069-197FEC710605}" srcId="{9B1D5CEC-6993-4099-9713-2364ADC65585}" destId="{33C6D868-3209-40A1-A185-8F803C5EDAAF}" srcOrd="0" destOrd="0" parTransId="{DED3C659-301E-4571-ADD0-B1F16C3653F3}" sibTransId="{5AB351F6-4543-4550-8687-270ED0B49F0C}"/>
    <dgm:cxn modelId="{E0894EBB-567E-423C-B026-C78FC1231EC5}" type="presOf" srcId="{774A9999-0715-41E0-BB38-02B15F1A1EBE}" destId="{3F0074AD-161A-4D9E-AFBD-F9BC96886435}" srcOrd="0" destOrd="0" presId="urn:microsoft.com/office/officeart/2005/8/layout/hList2"/>
    <dgm:cxn modelId="{9E03C4BD-8769-4EA1-B5F1-574F7B8CB463}" srcId="{774A9999-0715-41E0-BB38-02B15F1A1EBE}" destId="{4A8121C1-FB65-4F5E-9EF9-0A2EB4059ED4}" srcOrd="1" destOrd="0" parTransId="{2C058F2A-E32F-4608-A10E-71B5EE2C72A0}" sibTransId="{CF4874E1-9292-4277-A682-19E959B80E24}"/>
    <dgm:cxn modelId="{59B66BE8-F0AF-4776-A778-D580C05E1840}" srcId="{774A9999-0715-41E0-BB38-02B15F1A1EBE}" destId="{63F3A9ED-CEA3-4F83-AE04-9A3AC7A0FCF6}" srcOrd="0" destOrd="0" parTransId="{72688BD5-3E50-4C80-9094-E8C09BA1E802}" sibTransId="{67DE3D08-4FFA-4A87-A938-258BE7664EA4}"/>
    <dgm:cxn modelId="{D2115CFF-B2AD-4F0B-9500-A5B7ECF40395}" type="presOf" srcId="{4A8121C1-FB65-4F5E-9EF9-0A2EB4059ED4}" destId="{FDA71A5F-BB74-4341-A3B5-5378CC5FEAF8}" srcOrd="0" destOrd="1" presId="urn:microsoft.com/office/officeart/2005/8/layout/hList2"/>
    <dgm:cxn modelId="{EE1F3650-359F-44DF-A622-5BE6D25888D0}" type="presParOf" srcId="{C25577C0-79C3-4405-981F-0E5AF8D1264D}" destId="{BE9F907F-0A48-49D2-B447-57D96CD8F92B}" srcOrd="0" destOrd="0" presId="urn:microsoft.com/office/officeart/2005/8/layout/hList2"/>
    <dgm:cxn modelId="{431915E7-0445-4F49-9DD1-9F680ECFADB6}" type="presParOf" srcId="{BE9F907F-0A48-49D2-B447-57D96CD8F92B}" destId="{72A7A950-6A6E-40C7-A547-9851A2691A32}" srcOrd="0" destOrd="0" presId="urn:microsoft.com/office/officeart/2005/8/layout/hList2"/>
    <dgm:cxn modelId="{3FF902D4-36DA-4814-926E-15FFFE99DC1C}" type="presParOf" srcId="{BE9F907F-0A48-49D2-B447-57D96CD8F92B}" destId="{FDA71A5F-BB74-4341-A3B5-5378CC5FEAF8}" srcOrd="1" destOrd="0" presId="urn:microsoft.com/office/officeart/2005/8/layout/hList2"/>
    <dgm:cxn modelId="{FA2E57F3-DAD1-4EE5-B148-0526EBB1FAA0}" type="presParOf" srcId="{BE9F907F-0A48-49D2-B447-57D96CD8F92B}" destId="{3F0074AD-161A-4D9E-AFBD-F9BC96886435}" srcOrd="2" destOrd="0" presId="urn:microsoft.com/office/officeart/2005/8/layout/hList2"/>
    <dgm:cxn modelId="{70EB8505-E0C9-4E30-928D-F6D35271D98E}" type="presParOf" srcId="{C25577C0-79C3-4405-981F-0E5AF8D1264D}" destId="{2907D9C1-9C7B-4881-9482-94ACC4C8468B}" srcOrd="1" destOrd="0" presId="urn:microsoft.com/office/officeart/2005/8/layout/hList2"/>
    <dgm:cxn modelId="{656B4A3B-687A-4350-9EA7-A6C5D8EA2C95}" type="presParOf" srcId="{C25577C0-79C3-4405-981F-0E5AF8D1264D}" destId="{90C8EA6C-5436-4B2D-9EAB-05FC0D982543}" srcOrd="2" destOrd="0" presId="urn:microsoft.com/office/officeart/2005/8/layout/hList2"/>
    <dgm:cxn modelId="{E7AABA92-0883-4492-BECF-1D691C4E7D20}" type="presParOf" srcId="{90C8EA6C-5436-4B2D-9EAB-05FC0D982543}" destId="{E1376912-69B1-473E-9CD5-B56436712785}" srcOrd="0" destOrd="0" presId="urn:microsoft.com/office/officeart/2005/8/layout/hList2"/>
    <dgm:cxn modelId="{B5AE13A4-4709-4630-85F8-391AE036EE02}" type="presParOf" srcId="{90C8EA6C-5436-4B2D-9EAB-05FC0D982543}" destId="{1AE2C671-7921-4447-B8B7-6D945B20E47F}" srcOrd="1" destOrd="0" presId="urn:microsoft.com/office/officeart/2005/8/layout/hList2"/>
    <dgm:cxn modelId="{1816C466-56B2-4B53-B00F-9FFAD052534C}" type="presParOf" srcId="{90C8EA6C-5436-4B2D-9EAB-05FC0D982543}" destId="{F127E99C-EA56-4037-8876-E961B757B51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DAB7CA-6EA2-4520-AAA6-0558A793339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9092C8F2-F4F8-4BF5-8E43-8C1ABF043838}">
      <dgm:prSet phldrT="[Text]"/>
      <dgm:spPr/>
      <dgm:t>
        <a:bodyPr/>
        <a:lstStyle/>
        <a:p>
          <a:r>
            <a:rPr lang="en-GB" dirty="0"/>
            <a:t>integer</a:t>
          </a:r>
        </a:p>
      </dgm:t>
    </dgm:pt>
    <dgm:pt modelId="{E4FA04DE-AFB6-46A4-AF06-70CE758227FA}" type="parTrans" cxnId="{200EE1A1-0BFE-4568-A81E-D4183ACEDE4A}">
      <dgm:prSet/>
      <dgm:spPr/>
      <dgm:t>
        <a:bodyPr/>
        <a:lstStyle/>
        <a:p>
          <a:endParaRPr lang="en-GB"/>
        </a:p>
      </dgm:t>
    </dgm:pt>
    <dgm:pt modelId="{C2731E55-4FE6-4B5E-8CC6-F70BAB494890}" type="sibTrans" cxnId="{200EE1A1-0BFE-4568-A81E-D4183ACEDE4A}">
      <dgm:prSet/>
      <dgm:spPr/>
      <dgm:t>
        <a:bodyPr/>
        <a:lstStyle/>
        <a:p>
          <a:endParaRPr lang="en-GB"/>
        </a:p>
      </dgm:t>
    </dgm:pt>
    <dgm:pt modelId="{66E0739E-6791-4D6B-BBD5-2E2DF58DE862}">
      <dgm:prSet phldrT="[Text]"/>
      <dgm:spPr/>
      <dgm:t>
        <a:bodyPr/>
        <a:lstStyle/>
        <a:p>
          <a:r>
            <a:rPr lang="en-GB" dirty="0"/>
            <a:t>Whole number</a:t>
          </a:r>
        </a:p>
      </dgm:t>
    </dgm:pt>
    <dgm:pt modelId="{D0E4895D-32F6-41C2-8F18-BAD879A48EAE}" type="parTrans" cxnId="{766F21C7-86E8-47CA-92AE-FFBF6603E87B}">
      <dgm:prSet/>
      <dgm:spPr/>
      <dgm:t>
        <a:bodyPr/>
        <a:lstStyle/>
        <a:p>
          <a:endParaRPr lang="en-GB"/>
        </a:p>
      </dgm:t>
    </dgm:pt>
    <dgm:pt modelId="{630981FA-507B-4243-AED6-661C4D8928ED}" type="sibTrans" cxnId="{766F21C7-86E8-47CA-92AE-FFBF6603E87B}">
      <dgm:prSet/>
      <dgm:spPr/>
      <dgm:t>
        <a:bodyPr/>
        <a:lstStyle/>
        <a:p>
          <a:endParaRPr lang="en-GB"/>
        </a:p>
      </dgm:t>
    </dgm:pt>
    <dgm:pt modelId="{07439B85-A8BE-4999-A53A-CB5D7AA59BA6}">
      <dgm:prSet phldrT="[Text]"/>
      <dgm:spPr/>
      <dgm:t>
        <a:bodyPr/>
        <a:lstStyle/>
        <a:p>
          <a:r>
            <a:rPr lang="en-GB" dirty="0"/>
            <a:t>floating point number</a:t>
          </a:r>
        </a:p>
      </dgm:t>
    </dgm:pt>
    <dgm:pt modelId="{067BAAFF-EE59-4ACF-96E4-4F1E74271B3E}" type="parTrans" cxnId="{13B8715C-1CCB-4042-855F-AACB853EC5A6}">
      <dgm:prSet/>
      <dgm:spPr/>
      <dgm:t>
        <a:bodyPr/>
        <a:lstStyle/>
        <a:p>
          <a:endParaRPr lang="en-GB"/>
        </a:p>
      </dgm:t>
    </dgm:pt>
    <dgm:pt modelId="{0AD3204A-9B06-46E8-BD75-15CF6857EF2B}" type="sibTrans" cxnId="{13B8715C-1CCB-4042-855F-AACB853EC5A6}">
      <dgm:prSet/>
      <dgm:spPr/>
      <dgm:t>
        <a:bodyPr/>
        <a:lstStyle/>
        <a:p>
          <a:endParaRPr lang="en-GB"/>
        </a:p>
      </dgm:t>
    </dgm:pt>
    <dgm:pt modelId="{7B254473-3541-401B-8BFC-C70125C55C91}">
      <dgm:prSet phldrT="[Text]"/>
      <dgm:spPr/>
      <dgm:t>
        <a:bodyPr/>
        <a:lstStyle/>
        <a:p>
          <a:r>
            <a:rPr lang="en-GB" dirty="0"/>
            <a:t>Number allowing decimal places</a:t>
          </a:r>
        </a:p>
      </dgm:t>
    </dgm:pt>
    <dgm:pt modelId="{1FD84876-09C1-497C-ABE1-47AFD1E971BA}" type="parTrans" cxnId="{05B0F1CB-E51D-404D-99A5-CFAF50CAFF78}">
      <dgm:prSet/>
      <dgm:spPr/>
      <dgm:t>
        <a:bodyPr/>
        <a:lstStyle/>
        <a:p>
          <a:endParaRPr lang="en-GB"/>
        </a:p>
      </dgm:t>
    </dgm:pt>
    <dgm:pt modelId="{9ED60167-1F7C-4629-BA83-7B1F302C4E1B}" type="sibTrans" cxnId="{05B0F1CB-E51D-404D-99A5-CFAF50CAFF78}">
      <dgm:prSet/>
      <dgm:spPr/>
      <dgm:t>
        <a:bodyPr/>
        <a:lstStyle/>
        <a:p>
          <a:endParaRPr lang="en-GB"/>
        </a:p>
      </dgm:t>
    </dgm:pt>
    <dgm:pt modelId="{B3F1C839-6047-49AB-95E2-DD10E5A5C2B0}">
      <dgm:prSet phldrT="[Text]"/>
      <dgm:spPr/>
      <dgm:t>
        <a:bodyPr/>
        <a:lstStyle/>
        <a:p>
          <a:r>
            <a:rPr lang="en-GB" dirty="0"/>
            <a:t>Boolean</a:t>
          </a:r>
        </a:p>
      </dgm:t>
    </dgm:pt>
    <dgm:pt modelId="{3F9676D1-BE12-428B-809D-D97926C7BED4}" type="parTrans" cxnId="{DB5DDBD4-053C-4D7B-AA90-4F94C3427B69}">
      <dgm:prSet/>
      <dgm:spPr/>
      <dgm:t>
        <a:bodyPr/>
        <a:lstStyle/>
        <a:p>
          <a:endParaRPr lang="en-GB"/>
        </a:p>
      </dgm:t>
    </dgm:pt>
    <dgm:pt modelId="{2458B3DB-AA07-482B-BD2C-D9020077B933}" type="sibTrans" cxnId="{DB5DDBD4-053C-4D7B-AA90-4F94C3427B69}">
      <dgm:prSet/>
      <dgm:spPr/>
      <dgm:t>
        <a:bodyPr/>
        <a:lstStyle/>
        <a:p>
          <a:endParaRPr lang="en-GB"/>
        </a:p>
      </dgm:t>
    </dgm:pt>
    <dgm:pt modelId="{1B1F7436-A677-40F7-85F3-CE487EAF9AE1}">
      <dgm:prSet phldrT="[Text]"/>
      <dgm:spPr/>
      <dgm:t>
        <a:bodyPr/>
        <a:lstStyle/>
        <a:p>
          <a:r>
            <a:rPr lang="en-GB" dirty="0"/>
            <a:t>character</a:t>
          </a:r>
        </a:p>
      </dgm:t>
    </dgm:pt>
    <dgm:pt modelId="{2E1DF95E-90D5-4F73-8DDD-C4C964578E93}" type="parTrans" cxnId="{A6B6B2F7-5CAB-4169-A28A-EDF0607054CA}">
      <dgm:prSet/>
      <dgm:spPr/>
      <dgm:t>
        <a:bodyPr/>
        <a:lstStyle/>
        <a:p>
          <a:endParaRPr lang="en-GB"/>
        </a:p>
      </dgm:t>
    </dgm:pt>
    <dgm:pt modelId="{879D74FB-70E6-4798-8E0F-1175EDC4D254}" type="sibTrans" cxnId="{A6B6B2F7-5CAB-4169-A28A-EDF0607054CA}">
      <dgm:prSet/>
      <dgm:spPr/>
      <dgm:t>
        <a:bodyPr/>
        <a:lstStyle/>
        <a:p>
          <a:endParaRPr lang="en-GB"/>
        </a:p>
      </dgm:t>
    </dgm:pt>
    <dgm:pt modelId="{F52DC278-73F2-4DD6-A957-08BFF83AD659}">
      <dgm:prSet phldrT="[Text]"/>
      <dgm:spPr/>
      <dgm:t>
        <a:bodyPr/>
        <a:lstStyle/>
        <a:p>
          <a:r>
            <a:rPr lang="en-GB" dirty="0"/>
            <a:t>Named after English Mathematician George Boole (1815-1864)</a:t>
          </a:r>
        </a:p>
      </dgm:t>
    </dgm:pt>
    <dgm:pt modelId="{6C47E4F3-5A2E-47E6-913F-B00B79181918}" type="parTrans" cxnId="{24DE3D22-D1D6-4398-A61F-E91295ACF7A7}">
      <dgm:prSet/>
      <dgm:spPr/>
      <dgm:t>
        <a:bodyPr/>
        <a:lstStyle/>
        <a:p>
          <a:endParaRPr lang="en-GB"/>
        </a:p>
      </dgm:t>
    </dgm:pt>
    <dgm:pt modelId="{7522654C-D37C-47EE-AF47-1E3324C75A10}" type="sibTrans" cxnId="{24DE3D22-D1D6-4398-A61F-E91295ACF7A7}">
      <dgm:prSet/>
      <dgm:spPr/>
      <dgm:t>
        <a:bodyPr/>
        <a:lstStyle/>
        <a:p>
          <a:endParaRPr lang="en-GB"/>
        </a:p>
      </dgm:t>
    </dgm:pt>
    <dgm:pt modelId="{BA123730-B4A5-499A-98AB-302867B75164}">
      <dgm:prSet phldrT="[Text]"/>
      <dgm:spPr/>
      <dgm:t>
        <a:bodyPr/>
        <a:lstStyle/>
        <a:p>
          <a:r>
            <a:rPr lang="en-GB" dirty="0"/>
            <a:t>A single </a:t>
          </a:r>
          <a:r>
            <a:rPr lang="en-GB" i="1" dirty="0"/>
            <a:t>character</a:t>
          </a:r>
        </a:p>
      </dgm:t>
    </dgm:pt>
    <dgm:pt modelId="{9DB1220F-92E2-4232-8368-ADF42B92865A}" type="parTrans" cxnId="{AE3A8B24-AD6D-46A6-8921-5F3CE1C50AF5}">
      <dgm:prSet/>
      <dgm:spPr/>
      <dgm:t>
        <a:bodyPr/>
        <a:lstStyle/>
        <a:p>
          <a:endParaRPr lang="en-GB"/>
        </a:p>
      </dgm:t>
    </dgm:pt>
    <dgm:pt modelId="{161B5D58-763A-4670-BBB1-8CF91D9A7A2A}" type="sibTrans" cxnId="{AE3A8B24-AD6D-46A6-8921-5F3CE1C50AF5}">
      <dgm:prSet/>
      <dgm:spPr/>
      <dgm:t>
        <a:bodyPr/>
        <a:lstStyle/>
        <a:p>
          <a:endParaRPr lang="en-GB"/>
        </a:p>
      </dgm:t>
    </dgm:pt>
    <dgm:pt modelId="{A2CDB9B3-8FE1-4A93-8E20-74260EDB6C82}">
      <dgm:prSet phldrT="[Text]"/>
      <dgm:spPr/>
      <dgm:t>
        <a:bodyPr/>
        <a:lstStyle/>
        <a:p>
          <a:r>
            <a:rPr lang="en-GB" dirty="0"/>
            <a:t>Logical true or false</a:t>
          </a:r>
        </a:p>
      </dgm:t>
    </dgm:pt>
    <dgm:pt modelId="{734D405C-F2B2-4E41-84E8-75EDE70BF34D}" type="parTrans" cxnId="{6567D592-78D9-4228-BE95-7F0319065DFD}">
      <dgm:prSet/>
      <dgm:spPr/>
      <dgm:t>
        <a:bodyPr/>
        <a:lstStyle/>
        <a:p>
          <a:endParaRPr lang="en-GB"/>
        </a:p>
      </dgm:t>
    </dgm:pt>
    <dgm:pt modelId="{9E57B473-53D4-4426-9500-B32F34726BDE}" type="sibTrans" cxnId="{6567D592-78D9-4228-BE95-7F0319065DFD}">
      <dgm:prSet/>
      <dgm:spPr/>
      <dgm:t>
        <a:bodyPr/>
        <a:lstStyle/>
        <a:p>
          <a:endParaRPr lang="en-GB"/>
        </a:p>
      </dgm:t>
    </dgm:pt>
    <dgm:pt modelId="{4D6F4824-0F7B-406E-9983-B4C3DA11D5BA}">
      <dgm:prSet phldrT="[Text]"/>
      <dgm:spPr/>
      <dgm:t>
        <a:bodyPr/>
        <a:lstStyle/>
        <a:p>
          <a:r>
            <a:rPr lang="en-GB" b="0" i="0" dirty="0"/>
            <a:t>Unicode Scalar Value – not the same as a Unicode code point</a:t>
          </a:r>
          <a:endParaRPr lang="en-GB" dirty="0"/>
        </a:p>
      </dgm:t>
    </dgm:pt>
    <dgm:pt modelId="{7DD44656-ED23-40B0-8430-9DEBA6A4B355}" type="parTrans" cxnId="{C663479A-EEEB-48D3-A741-CA2B18F474BF}">
      <dgm:prSet/>
      <dgm:spPr/>
      <dgm:t>
        <a:bodyPr/>
        <a:lstStyle/>
        <a:p>
          <a:endParaRPr lang="en-GB"/>
        </a:p>
      </dgm:t>
    </dgm:pt>
    <dgm:pt modelId="{490DFC4A-36FD-4992-8C9A-155E2A20620A}" type="sibTrans" cxnId="{C663479A-EEEB-48D3-A741-CA2B18F474BF}">
      <dgm:prSet/>
      <dgm:spPr/>
      <dgm:t>
        <a:bodyPr/>
        <a:lstStyle/>
        <a:p>
          <a:endParaRPr lang="en-GB"/>
        </a:p>
      </dgm:t>
    </dgm:pt>
    <dgm:pt modelId="{F33D4E4A-2225-47A1-B733-6D2C33C6C668}">
      <dgm:prSet phldrT="[Text]"/>
      <dgm:spPr/>
      <dgm:t>
        <a:bodyPr/>
        <a:lstStyle/>
        <a:p>
          <a:r>
            <a:rPr lang="en-GB" b="0" i="0" dirty="0"/>
            <a:t>Not just ASCII</a:t>
          </a:r>
          <a:endParaRPr lang="en-GB" i="1" dirty="0"/>
        </a:p>
      </dgm:t>
    </dgm:pt>
    <dgm:pt modelId="{3EC54E7B-3D84-4573-A98A-6C992C876362}" type="parTrans" cxnId="{E40E9F85-2C1B-45CA-9FE9-7E4BCB4175DB}">
      <dgm:prSet/>
      <dgm:spPr/>
      <dgm:t>
        <a:bodyPr/>
        <a:lstStyle/>
        <a:p>
          <a:endParaRPr lang="en-GB"/>
        </a:p>
      </dgm:t>
    </dgm:pt>
    <dgm:pt modelId="{FECFAD53-5F0A-46C1-A4D0-A6261E62E3AB}" type="sibTrans" cxnId="{E40E9F85-2C1B-45CA-9FE9-7E4BCB4175DB}">
      <dgm:prSet/>
      <dgm:spPr/>
      <dgm:t>
        <a:bodyPr/>
        <a:lstStyle/>
        <a:p>
          <a:endParaRPr lang="en-GB"/>
        </a:p>
      </dgm:t>
    </dgm:pt>
    <dgm:pt modelId="{82993E0E-9066-4568-B54D-18A21712FE85}">
      <dgm:prSet phldrT="[Text]"/>
      <dgm:spPr/>
      <dgm:t>
        <a:bodyPr/>
        <a:lstStyle/>
        <a:p>
          <a:r>
            <a:rPr lang="en-GB" dirty="0"/>
            <a:t>4 bytes each</a:t>
          </a:r>
        </a:p>
      </dgm:t>
    </dgm:pt>
    <dgm:pt modelId="{F4F7CBA7-AD4B-4FDA-B7F0-9F7B6F7DE332}" type="parTrans" cxnId="{41A09CC2-8708-425F-9523-A68599C5C3A4}">
      <dgm:prSet/>
      <dgm:spPr/>
      <dgm:t>
        <a:bodyPr/>
        <a:lstStyle/>
        <a:p>
          <a:endParaRPr lang="en-GB"/>
        </a:p>
      </dgm:t>
    </dgm:pt>
    <dgm:pt modelId="{06F377D7-FFA5-4079-A324-A7EFBEC92BDC}" type="sibTrans" cxnId="{41A09CC2-8708-425F-9523-A68599C5C3A4}">
      <dgm:prSet/>
      <dgm:spPr/>
      <dgm:t>
        <a:bodyPr/>
        <a:lstStyle/>
        <a:p>
          <a:endParaRPr lang="en-GB"/>
        </a:p>
      </dgm:t>
    </dgm:pt>
    <dgm:pt modelId="{6030E982-BB73-4B41-8213-FD593E6B924A}" type="pres">
      <dgm:prSet presAssocID="{7ADAB7CA-6EA2-4520-AAA6-0558A7933398}" presName="linear" presStyleCnt="0">
        <dgm:presLayoutVars>
          <dgm:animLvl val="lvl"/>
          <dgm:resizeHandles val="exact"/>
        </dgm:presLayoutVars>
      </dgm:prSet>
      <dgm:spPr/>
    </dgm:pt>
    <dgm:pt modelId="{92981B69-9000-4AC4-94B5-1B0ED1347BA7}" type="pres">
      <dgm:prSet presAssocID="{9092C8F2-F4F8-4BF5-8E43-8C1ABF043838}" presName="parentText" presStyleLbl="node1" presStyleIdx="0" presStyleCnt="4">
        <dgm:presLayoutVars>
          <dgm:chMax val="0"/>
          <dgm:bulletEnabled val="1"/>
        </dgm:presLayoutVars>
      </dgm:prSet>
      <dgm:spPr/>
    </dgm:pt>
    <dgm:pt modelId="{0C553DC1-B867-4F98-AFAF-7385AFB148EF}" type="pres">
      <dgm:prSet presAssocID="{9092C8F2-F4F8-4BF5-8E43-8C1ABF043838}" presName="childText" presStyleLbl="revTx" presStyleIdx="0" presStyleCnt="4">
        <dgm:presLayoutVars>
          <dgm:bulletEnabled val="1"/>
        </dgm:presLayoutVars>
      </dgm:prSet>
      <dgm:spPr/>
    </dgm:pt>
    <dgm:pt modelId="{03A974CE-AC5D-4C65-8193-229090B5B8AD}" type="pres">
      <dgm:prSet presAssocID="{07439B85-A8BE-4999-A53A-CB5D7AA59BA6}" presName="parentText" presStyleLbl="node1" presStyleIdx="1" presStyleCnt="4">
        <dgm:presLayoutVars>
          <dgm:chMax val="0"/>
          <dgm:bulletEnabled val="1"/>
        </dgm:presLayoutVars>
      </dgm:prSet>
      <dgm:spPr/>
    </dgm:pt>
    <dgm:pt modelId="{287351D8-902B-4988-A265-95BC955371B0}" type="pres">
      <dgm:prSet presAssocID="{07439B85-A8BE-4999-A53A-CB5D7AA59BA6}" presName="childText" presStyleLbl="revTx" presStyleIdx="1" presStyleCnt="4">
        <dgm:presLayoutVars>
          <dgm:bulletEnabled val="1"/>
        </dgm:presLayoutVars>
      </dgm:prSet>
      <dgm:spPr/>
    </dgm:pt>
    <dgm:pt modelId="{957F8548-39B5-40B0-852E-E8DD65C9D766}" type="pres">
      <dgm:prSet presAssocID="{B3F1C839-6047-49AB-95E2-DD10E5A5C2B0}" presName="parentText" presStyleLbl="node1" presStyleIdx="2" presStyleCnt="4">
        <dgm:presLayoutVars>
          <dgm:chMax val="0"/>
          <dgm:bulletEnabled val="1"/>
        </dgm:presLayoutVars>
      </dgm:prSet>
      <dgm:spPr/>
    </dgm:pt>
    <dgm:pt modelId="{7D838362-A28A-4E41-AF8B-E4192D6674AC}" type="pres">
      <dgm:prSet presAssocID="{B3F1C839-6047-49AB-95E2-DD10E5A5C2B0}" presName="childText" presStyleLbl="revTx" presStyleIdx="2" presStyleCnt="4">
        <dgm:presLayoutVars>
          <dgm:bulletEnabled val="1"/>
        </dgm:presLayoutVars>
      </dgm:prSet>
      <dgm:spPr/>
    </dgm:pt>
    <dgm:pt modelId="{80E506E1-29D4-4700-8D69-8081DB065956}" type="pres">
      <dgm:prSet presAssocID="{1B1F7436-A677-40F7-85F3-CE487EAF9AE1}" presName="parentText" presStyleLbl="node1" presStyleIdx="3" presStyleCnt="4">
        <dgm:presLayoutVars>
          <dgm:chMax val="0"/>
          <dgm:bulletEnabled val="1"/>
        </dgm:presLayoutVars>
      </dgm:prSet>
      <dgm:spPr/>
    </dgm:pt>
    <dgm:pt modelId="{A36467BD-1296-4BFB-8193-7621E8BE2DDD}" type="pres">
      <dgm:prSet presAssocID="{1B1F7436-A677-40F7-85F3-CE487EAF9AE1}" presName="childText" presStyleLbl="revTx" presStyleIdx="3" presStyleCnt="4">
        <dgm:presLayoutVars>
          <dgm:bulletEnabled val="1"/>
        </dgm:presLayoutVars>
      </dgm:prSet>
      <dgm:spPr/>
    </dgm:pt>
  </dgm:ptLst>
  <dgm:cxnLst>
    <dgm:cxn modelId="{24DE3D22-D1D6-4398-A61F-E91295ACF7A7}" srcId="{B3F1C839-6047-49AB-95E2-DD10E5A5C2B0}" destId="{F52DC278-73F2-4DD6-A957-08BFF83AD659}" srcOrd="1" destOrd="0" parTransId="{6C47E4F3-5A2E-47E6-913F-B00B79181918}" sibTransId="{7522654C-D37C-47EE-AF47-1E3324C75A10}"/>
    <dgm:cxn modelId="{AE3A8B24-AD6D-46A6-8921-5F3CE1C50AF5}" srcId="{1B1F7436-A677-40F7-85F3-CE487EAF9AE1}" destId="{BA123730-B4A5-499A-98AB-302867B75164}" srcOrd="0" destOrd="0" parTransId="{9DB1220F-92E2-4232-8368-ADF42B92865A}" sibTransId="{161B5D58-763A-4670-BBB1-8CF91D9A7A2A}"/>
    <dgm:cxn modelId="{778F582D-97EC-4D81-9B9E-3EDAB58A2327}" type="presOf" srcId="{1B1F7436-A677-40F7-85F3-CE487EAF9AE1}" destId="{80E506E1-29D4-4700-8D69-8081DB065956}" srcOrd="0" destOrd="0" presId="urn:microsoft.com/office/officeart/2005/8/layout/vList2"/>
    <dgm:cxn modelId="{EDAB7D30-A834-4EE0-8E1D-F15DB115CA17}" type="presOf" srcId="{9092C8F2-F4F8-4BF5-8E43-8C1ABF043838}" destId="{92981B69-9000-4AC4-94B5-1B0ED1347BA7}" srcOrd="0" destOrd="0" presId="urn:microsoft.com/office/officeart/2005/8/layout/vList2"/>
    <dgm:cxn modelId="{457EE731-C60B-47C5-AE9E-6A36AB2821F8}" type="presOf" srcId="{BA123730-B4A5-499A-98AB-302867B75164}" destId="{A36467BD-1296-4BFB-8193-7621E8BE2DDD}" srcOrd="0" destOrd="0" presId="urn:microsoft.com/office/officeart/2005/8/layout/vList2"/>
    <dgm:cxn modelId="{13B8715C-1CCB-4042-855F-AACB853EC5A6}" srcId="{7ADAB7CA-6EA2-4520-AAA6-0558A7933398}" destId="{07439B85-A8BE-4999-A53A-CB5D7AA59BA6}" srcOrd="1" destOrd="0" parTransId="{067BAAFF-EE59-4ACF-96E4-4F1E74271B3E}" sibTransId="{0AD3204A-9B06-46E8-BD75-15CF6857EF2B}"/>
    <dgm:cxn modelId="{333F0764-970F-428D-A252-B22C8D7BDD19}" type="presOf" srcId="{7ADAB7CA-6EA2-4520-AAA6-0558A7933398}" destId="{6030E982-BB73-4B41-8213-FD593E6B924A}" srcOrd="0" destOrd="0" presId="urn:microsoft.com/office/officeart/2005/8/layout/vList2"/>
    <dgm:cxn modelId="{7A3E0366-0731-4A32-839C-554759DF2538}" type="presOf" srcId="{B3F1C839-6047-49AB-95E2-DD10E5A5C2B0}" destId="{957F8548-39B5-40B0-852E-E8DD65C9D766}" srcOrd="0" destOrd="0" presId="urn:microsoft.com/office/officeart/2005/8/layout/vList2"/>
    <dgm:cxn modelId="{5C3CB069-B06E-4AEB-85B8-44D211B0889D}" type="presOf" srcId="{7B254473-3541-401B-8BFC-C70125C55C91}" destId="{287351D8-902B-4988-A265-95BC955371B0}" srcOrd="0" destOrd="0" presId="urn:microsoft.com/office/officeart/2005/8/layout/vList2"/>
    <dgm:cxn modelId="{5019896B-84DD-44F3-B166-5E45D0A897F7}" type="presOf" srcId="{82993E0E-9066-4568-B54D-18A21712FE85}" destId="{A36467BD-1296-4BFB-8193-7621E8BE2DDD}" srcOrd="0" destOrd="3" presId="urn:microsoft.com/office/officeart/2005/8/layout/vList2"/>
    <dgm:cxn modelId="{2D9FA650-1F21-4FDA-A9CD-B507965101EA}" type="presOf" srcId="{F33D4E4A-2225-47A1-B733-6D2C33C6C668}" destId="{A36467BD-1296-4BFB-8193-7621E8BE2DDD}" srcOrd="0" destOrd="1" presId="urn:microsoft.com/office/officeart/2005/8/layout/vList2"/>
    <dgm:cxn modelId="{E40E9F85-2C1B-45CA-9FE9-7E4BCB4175DB}" srcId="{1B1F7436-A677-40F7-85F3-CE487EAF9AE1}" destId="{F33D4E4A-2225-47A1-B733-6D2C33C6C668}" srcOrd="1" destOrd="0" parTransId="{3EC54E7B-3D84-4573-A98A-6C992C876362}" sibTransId="{FECFAD53-5F0A-46C1-A4D0-A6261E62E3AB}"/>
    <dgm:cxn modelId="{12CDC885-ADAB-4042-8C0E-71D885E4FAF8}" type="presOf" srcId="{A2CDB9B3-8FE1-4A93-8E20-74260EDB6C82}" destId="{7D838362-A28A-4E41-AF8B-E4192D6674AC}" srcOrd="0" destOrd="0" presId="urn:microsoft.com/office/officeart/2005/8/layout/vList2"/>
    <dgm:cxn modelId="{271DDB90-0398-4258-A0A2-8DC9A1308ED1}" type="presOf" srcId="{4D6F4824-0F7B-406E-9983-B4C3DA11D5BA}" destId="{A36467BD-1296-4BFB-8193-7621E8BE2DDD}" srcOrd="0" destOrd="2" presId="urn:microsoft.com/office/officeart/2005/8/layout/vList2"/>
    <dgm:cxn modelId="{6567D592-78D9-4228-BE95-7F0319065DFD}" srcId="{B3F1C839-6047-49AB-95E2-DD10E5A5C2B0}" destId="{A2CDB9B3-8FE1-4A93-8E20-74260EDB6C82}" srcOrd="0" destOrd="0" parTransId="{734D405C-F2B2-4E41-84E8-75EDE70BF34D}" sibTransId="{9E57B473-53D4-4426-9500-B32F34726BDE}"/>
    <dgm:cxn modelId="{C663479A-EEEB-48D3-A741-CA2B18F474BF}" srcId="{1B1F7436-A677-40F7-85F3-CE487EAF9AE1}" destId="{4D6F4824-0F7B-406E-9983-B4C3DA11D5BA}" srcOrd="2" destOrd="0" parTransId="{7DD44656-ED23-40B0-8430-9DEBA6A4B355}" sibTransId="{490DFC4A-36FD-4992-8C9A-155E2A20620A}"/>
    <dgm:cxn modelId="{200EE1A1-0BFE-4568-A81E-D4183ACEDE4A}" srcId="{7ADAB7CA-6EA2-4520-AAA6-0558A7933398}" destId="{9092C8F2-F4F8-4BF5-8E43-8C1ABF043838}" srcOrd="0" destOrd="0" parTransId="{E4FA04DE-AFB6-46A4-AF06-70CE758227FA}" sibTransId="{C2731E55-4FE6-4B5E-8CC6-F70BAB494890}"/>
    <dgm:cxn modelId="{41A09CC2-8708-425F-9523-A68599C5C3A4}" srcId="{1B1F7436-A677-40F7-85F3-CE487EAF9AE1}" destId="{82993E0E-9066-4568-B54D-18A21712FE85}" srcOrd="3" destOrd="0" parTransId="{F4F7CBA7-AD4B-4FDA-B7F0-9F7B6F7DE332}" sibTransId="{06F377D7-FFA5-4079-A324-A7EFBEC92BDC}"/>
    <dgm:cxn modelId="{766F21C7-86E8-47CA-92AE-FFBF6603E87B}" srcId="{9092C8F2-F4F8-4BF5-8E43-8C1ABF043838}" destId="{66E0739E-6791-4D6B-BBD5-2E2DF58DE862}" srcOrd="0" destOrd="0" parTransId="{D0E4895D-32F6-41C2-8F18-BAD879A48EAE}" sibTransId="{630981FA-507B-4243-AED6-661C4D8928ED}"/>
    <dgm:cxn modelId="{05B0F1CB-E51D-404D-99A5-CFAF50CAFF78}" srcId="{07439B85-A8BE-4999-A53A-CB5D7AA59BA6}" destId="{7B254473-3541-401B-8BFC-C70125C55C91}" srcOrd="0" destOrd="0" parTransId="{1FD84876-09C1-497C-ABE1-47AFD1E971BA}" sibTransId="{9ED60167-1F7C-4629-BA83-7B1F302C4E1B}"/>
    <dgm:cxn modelId="{DB5DDBD4-053C-4D7B-AA90-4F94C3427B69}" srcId="{7ADAB7CA-6EA2-4520-AAA6-0558A7933398}" destId="{B3F1C839-6047-49AB-95E2-DD10E5A5C2B0}" srcOrd="2" destOrd="0" parTransId="{3F9676D1-BE12-428B-809D-D97926C7BED4}" sibTransId="{2458B3DB-AA07-482B-BD2C-D9020077B933}"/>
    <dgm:cxn modelId="{E98E4FE0-5B0B-4112-98A8-81F9471C3D1E}" type="presOf" srcId="{F52DC278-73F2-4DD6-A957-08BFF83AD659}" destId="{7D838362-A28A-4E41-AF8B-E4192D6674AC}" srcOrd="0" destOrd="1" presId="urn:microsoft.com/office/officeart/2005/8/layout/vList2"/>
    <dgm:cxn modelId="{FF72CCF2-7D67-44C2-BE3F-50B572B8197F}" type="presOf" srcId="{07439B85-A8BE-4999-A53A-CB5D7AA59BA6}" destId="{03A974CE-AC5D-4C65-8193-229090B5B8AD}" srcOrd="0" destOrd="0" presId="urn:microsoft.com/office/officeart/2005/8/layout/vList2"/>
    <dgm:cxn modelId="{9005C5F3-E565-4340-B98D-08186720BABF}" type="presOf" srcId="{66E0739E-6791-4D6B-BBD5-2E2DF58DE862}" destId="{0C553DC1-B867-4F98-AFAF-7385AFB148EF}" srcOrd="0" destOrd="0" presId="urn:microsoft.com/office/officeart/2005/8/layout/vList2"/>
    <dgm:cxn modelId="{A6B6B2F7-5CAB-4169-A28A-EDF0607054CA}" srcId="{7ADAB7CA-6EA2-4520-AAA6-0558A7933398}" destId="{1B1F7436-A677-40F7-85F3-CE487EAF9AE1}" srcOrd="3" destOrd="0" parTransId="{2E1DF95E-90D5-4F73-8DDD-C4C964578E93}" sibTransId="{879D74FB-70E6-4798-8E0F-1175EDC4D254}"/>
    <dgm:cxn modelId="{C0D1B826-6B6B-41AA-8F21-14C2B18B9A6E}" type="presParOf" srcId="{6030E982-BB73-4B41-8213-FD593E6B924A}" destId="{92981B69-9000-4AC4-94B5-1B0ED1347BA7}" srcOrd="0" destOrd="0" presId="urn:microsoft.com/office/officeart/2005/8/layout/vList2"/>
    <dgm:cxn modelId="{AD12BBFE-6E8C-4B10-8A5E-8E1C73BF2699}" type="presParOf" srcId="{6030E982-BB73-4B41-8213-FD593E6B924A}" destId="{0C553DC1-B867-4F98-AFAF-7385AFB148EF}" srcOrd="1" destOrd="0" presId="urn:microsoft.com/office/officeart/2005/8/layout/vList2"/>
    <dgm:cxn modelId="{5770A75D-CF0C-444C-8D7C-BDCFDDBC2D49}" type="presParOf" srcId="{6030E982-BB73-4B41-8213-FD593E6B924A}" destId="{03A974CE-AC5D-4C65-8193-229090B5B8AD}" srcOrd="2" destOrd="0" presId="urn:microsoft.com/office/officeart/2005/8/layout/vList2"/>
    <dgm:cxn modelId="{A83A344B-3663-44D8-8B88-D3FE19CEF692}" type="presParOf" srcId="{6030E982-BB73-4B41-8213-FD593E6B924A}" destId="{287351D8-902B-4988-A265-95BC955371B0}" srcOrd="3" destOrd="0" presId="urn:microsoft.com/office/officeart/2005/8/layout/vList2"/>
    <dgm:cxn modelId="{C66C6768-CEA8-4B71-87ED-BCD5C97110B0}" type="presParOf" srcId="{6030E982-BB73-4B41-8213-FD593E6B924A}" destId="{957F8548-39B5-40B0-852E-E8DD65C9D766}" srcOrd="4" destOrd="0" presId="urn:microsoft.com/office/officeart/2005/8/layout/vList2"/>
    <dgm:cxn modelId="{394CD45A-7213-4EEE-B682-2424E255F0B5}" type="presParOf" srcId="{6030E982-BB73-4B41-8213-FD593E6B924A}" destId="{7D838362-A28A-4E41-AF8B-E4192D6674AC}" srcOrd="5" destOrd="0" presId="urn:microsoft.com/office/officeart/2005/8/layout/vList2"/>
    <dgm:cxn modelId="{FCD4A0E3-368A-4984-B16D-CCF62BF4295B}" type="presParOf" srcId="{6030E982-BB73-4B41-8213-FD593E6B924A}" destId="{80E506E1-29D4-4700-8D69-8081DB065956}" srcOrd="6" destOrd="0" presId="urn:microsoft.com/office/officeart/2005/8/layout/vList2"/>
    <dgm:cxn modelId="{86946223-A2FC-4A01-B8E8-9B90BC59A720}" type="presParOf" srcId="{6030E982-BB73-4B41-8213-FD593E6B924A}" destId="{A36467BD-1296-4BFB-8193-7621E8BE2DD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AB7CA-6EA2-4520-AAA6-0558A793339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GB"/>
        </a:p>
      </dgm:t>
    </dgm:pt>
    <dgm:pt modelId="{9092C8F2-F4F8-4BF5-8E43-8C1ABF043838}">
      <dgm:prSet phldrT="[Text]"/>
      <dgm:spPr/>
      <dgm:t>
        <a:bodyPr/>
        <a:lstStyle/>
        <a:p>
          <a:r>
            <a:rPr lang="en-GB" dirty="0"/>
            <a:t>tuple</a:t>
          </a:r>
        </a:p>
      </dgm:t>
    </dgm:pt>
    <dgm:pt modelId="{E4FA04DE-AFB6-46A4-AF06-70CE758227FA}" type="parTrans" cxnId="{200EE1A1-0BFE-4568-A81E-D4183ACEDE4A}">
      <dgm:prSet/>
      <dgm:spPr/>
      <dgm:t>
        <a:bodyPr/>
        <a:lstStyle/>
        <a:p>
          <a:endParaRPr lang="en-GB"/>
        </a:p>
      </dgm:t>
    </dgm:pt>
    <dgm:pt modelId="{C2731E55-4FE6-4B5E-8CC6-F70BAB494890}" type="sibTrans" cxnId="{200EE1A1-0BFE-4568-A81E-D4183ACEDE4A}">
      <dgm:prSet/>
      <dgm:spPr/>
      <dgm:t>
        <a:bodyPr/>
        <a:lstStyle/>
        <a:p>
          <a:endParaRPr lang="en-GB"/>
        </a:p>
      </dgm:t>
    </dgm:pt>
    <dgm:pt modelId="{66E0739E-6791-4D6B-BBD5-2E2DF58DE862}">
      <dgm:prSet phldrT="[Text]"/>
      <dgm:spPr/>
      <dgm:t>
        <a:bodyPr/>
        <a:lstStyle/>
        <a:p>
          <a:pPr marL="114300" indent="-114300"/>
          <a:r>
            <a:rPr lang="en-GB" dirty="0"/>
            <a:t>Groups a number of values</a:t>
          </a:r>
        </a:p>
      </dgm:t>
    </dgm:pt>
    <dgm:pt modelId="{D0E4895D-32F6-41C2-8F18-BAD879A48EAE}" type="parTrans" cxnId="{766F21C7-86E8-47CA-92AE-FFBF6603E87B}">
      <dgm:prSet/>
      <dgm:spPr/>
      <dgm:t>
        <a:bodyPr/>
        <a:lstStyle/>
        <a:p>
          <a:endParaRPr lang="en-GB"/>
        </a:p>
      </dgm:t>
    </dgm:pt>
    <dgm:pt modelId="{630981FA-507B-4243-AED6-661C4D8928ED}" type="sibTrans" cxnId="{766F21C7-86E8-47CA-92AE-FFBF6603E87B}">
      <dgm:prSet/>
      <dgm:spPr/>
      <dgm:t>
        <a:bodyPr/>
        <a:lstStyle/>
        <a:p>
          <a:endParaRPr lang="en-GB"/>
        </a:p>
      </dgm:t>
    </dgm:pt>
    <dgm:pt modelId="{07439B85-A8BE-4999-A53A-CB5D7AA59BA6}">
      <dgm:prSet phldrT="[Text]"/>
      <dgm:spPr/>
      <dgm:t>
        <a:bodyPr/>
        <a:lstStyle/>
        <a:p>
          <a:r>
            <a:rPr lang="en-GB" dirty="0"/>
            <a:t>array</a:t>
          </a:r>
        </a:p>
      </dgm:t>
    </dgm:pt>
    <dgm:pt modelId="{067BAAFF-EE59-4ACF-96E4-4F1E74271B3E}" type="parTrans" cxnId="{13B8715C-1CCB-4042-855F-AACB853EC5A6}">
      <dgm:prSet/>
      <dgm:spPr/>
      <dgm:t>
        <a:bodyPr/>
        <a:lstStyle/>
        <a:p>
          <a:endParaRPr lang="en-GB"/>
        </a:p>
      </dgm:t>
    </dgm:pt>
    <dgm:pt modelId="{0AD3204A-9B06-46E8-BD75-15CF6857EF2B}" type="sibTrans" cxnId="{13B8715C-1CCB-4042-855F-AACB853EC5A6}">
      <dgm:prSet/>
      <dgm:spPr/>
      <dgm:t>
        <a:bodyPr/>
        <a:lstStyle/>
        <a:p>
          <a:endParaRPr lang="en-GB"/>
        </a:p>
      </dgm:t>
    </dgm:pt>
    <dgm:pt modelId="{7B254473-3541-401B-8BFC-C70125C55C91}">
      <dgm:prSet phldrT="[Text]"/>
      <dgm:spPr/>
      <dgm:t>
        <a:bodyPr/>
        <a:lstStyle/>
        <a:p>
          <a:r>
            <a:rPr lang="en-GB" dirty="0"/>
            <a:t>Groups a number of values</a:t>
          </a:r>
        </a:p>
      </dgm:t>
    </dgm:pt>
    <dgm:pt modelId="{1FD84876-09C1-497C-ABE1-47AFD1E971BA}" type="parTrans" cxnId="{05B0F1CB-E51D-404D-99A5-CFAF50CAFF78}">
      <dgm:prSet/>
      <dgm:spPr/>
      <dgm:t>
        <a:bodyPr/>
        <a:lstStyle/>
        <a:p>
          <a:endParaRPr lang="en-GB"/>
        </a:p>
      </dgm:t>
    </dgm:pt>
    <dgm:pt modelId="{9ED60167-1F7C-4629-BA83-7B1F302C4E1B}" type="sibTrans" cxnId="{05B0F1CB-E51D-404D-99A5-CFAF50CAFF78}">
      <dgm:prSet/>
      <dgm:spPr/>
      <dgm:t>
        <a:bodyPr/>
        <a:lstStyle/>
        <a:p>
          <a:endParaRPr lang="en-GB"/>
        </a:p>
      </dgm:t>
    </dgm:pt>
    <dgm:pt modelId="{8B0CBBEC-6801-4E86-8732-80E842C74BEB}">
      <dgm:prSet phldrT="[Text]"/>
      <dgm:spPr/>
      <dgm:t>
        <a:bodyPr/>
        <a:lstStyle/>
        <a:p>
          <a:pPr marL="114300" indent="0"/>
          <a:endParaRPr lang="en-GB" dirty="0"/>
        </a:p>
      </dgm:t>
    </dgm:pt>
    <dgm:pt modelId="{1FF10ADE-895A-4EB5-9BB8-061B6E2C6172}" type="parTrans" cxnId="{FA1C87B4-D153-4F1A-8F03-611EE69149F4}">
      <dgm:prSet/>
      <dgm:spPr/>
      <dgm:t>
        <a:bodyPr/>
        <a:lstStyle/>
        <a:p>
          <a:endParaRPr lang="en-GB"/>
        </a:p>
      </dgm:t>
    </dgm:pt>
    <dgm:pt modelId="{430E4ECA-4733-44D5-804E-40FB3F747127}" type="sibTrans" cxnId="{FA1C87B4-D153-4F1A-8F03-611EE69149F4}">
      <dgm:prSet/>
      <dgm:spPr/>
      <dgm:t>
        <a:bodyPr/>
        <a:lstStyle/>
        <a:p>
          <a:endParaRPr lang="en-GB"/>
        </a:p>
      </dgm:t>
    </dgm:pt>
    <dgm:pt modelId="{C4D7011A-15FC-418A-B0EF-8289FFB7966B}">
      <dgm:prSet phldrT="[Text]"/>
      <dgm:spPr/>
      <dgm:t>
        <a:bodyPr/>
        <a:lstStyle/>
        <a:p>
          <a:pPr marL="114300" indent="-114300"/>
          <a:r>
            <a:rPr lang="en-GB" dirty="0"/>
            <a:t>Have a fixed length – once declared, they cannot shrink or grow</a:t>
          </a:r>
        </a:p>
      </dgm:t>
    </dgm:pt>
    <dgm:pt modelId="{C66B447B-ED1B-4939-A2ED-5F9E57CF4C16}" type="parTrans" cxnId="{4356870B-0E4F-4106-843B-100DB25E5534}">
      <dgm:prSet/>
      <dgm:spPr/>
      <dgm:t>
        <a:bodyPr/>
        <a:lstStyle/>
        <a:p>
          <a:endParaRPr lang="en-GB"/>
        </a:p>
      </dgm:t>
    </dgm:pt>
    <dgm:pt modelId="{9B4C20B2-0575-4552-93AF-209864CBBA70}" type="sibTrans" cxnId="{4356870B-0E4F-4106-843B-100DB25E5534}">
      <dgm:prSet/>
      <dgm:spPr/>
      <dgm:t>
        <a:bodyPr/>
        <a:lstStyle/>
        <a:p>
          <a:endParaRPr lang="en-GB"/>
        </a:p>
      </dgm:t>
    </dgm:pt>
    <dgm:pt modelId="{CEE81874-B9E1-4F74-9A9F-798895B669A6}">
      <dgm:prSet phldrT="[Text]"/>
      <dgm:spPr/>
      <dgm:t>
        <a:bodyPr/>
        <a:lstStyle/>
        <a:p>
          <a:pPr marL="114300" indent="-114300"/>
          <a:r>
            <a:rPr lang="en-GB" dirty="0"/>
            <a:t>Values inside a tuple can be:</a:t>
          </a:r>
        </a:p>
      </dgm:t>
    </dgm:pt>
    <dgm:pt modelId="{DEE485F1-1989-42B4-850E-46FC1D67561F}" type="parTrans" cxnId="{921C57A2-C556-4DCB-AFBB-1227178973CD}">
      <dgm:prSet/>
      <dgm:spPr/>
      <dgm:t>
        <a:bodyPr/>
        <a:lstStyle/>
        <a:p>
          <a:endParaRPr lang="en-GB"/>
        </a:p>
      </dgm:t>
    </dgm:pt>
    <dgm:pt modelId="{B937097D-B53D-4D86-BDE3-0591C1E43181}" type="sibTrans" cxnId="{921C57A2-C556-4DCB-AFBB-1227178973CD}">
      <dgm:prSet/>
      <dgm:spPr/>
      <dgm:t>
        <a:bodyPr/>
        <a:lstStyle/>
        <a:p>
          <a:endParaRPr lang="en-GB"/>
        </a:p>
      </dgm:t>
    </dgm:pt>
    <dgm:pt modelId="{F2D18710-F5F1-49A2-A71D-BFDBCB651607}">
      <dgm:prSet phldrT="[Text]"/>
      <dgm:spPr/>
      <dgm:t>
        <a:bodyPr/>
        <a:lstStyle/>
        <a:p>
          <a:pPr marL="271463" indent="-185738"/>
          <a:r>
            <a:rPr lang="en-GB" dirty="0"/>
            <a:t>all the same data type (homogenous)</a:t>
          </a:r>
        </a:p>
      </dgm:t>
    </dgm:pt>
    <dgm:pt modelId="{3EE56BB9-11A0-46F0-9EF2-38FC5278EE3C}" type="parTrans" cxnId="{B03F8160-73EF-4949-B0C1-127C731D2188}">
      <dgm:prSet/>
      <dgm:spPr/>
      <dgm:t>
        <a:bodyPr/>
        <a:lstStyle/>
        <a:p>
          <a:endParaRPr lang="en-GB"/>
        </a:p>
      </dgm:t>
    </dgm:pt>
    <dgm:pt modelId="{44C0245B-834C-439A-9B36-781A6AC83098}" type="sibTrans" cxnId="{B03F8160-73EF-4949-B0C1-127C731D2188}">
      <dgm:prSet/>
      <dgm:spPr/>
      <dgm:t>
        <a:bodyPr/>
        <a:lstStyle/>
        <a:p>
          <a:endParaRPr lang="en-GB"/>
        </a:p>
      </dgm:t>
    </dgm:pt>
    <dgm:pt modelId="{64D8E2E0-C055-4112-864B-5DA339DDC980}">
      <dgm:prSet phldrT="[Text]"/>
      <dgm:spPr/>
      <dgm:t>
        <a:bodyPr/>
        <a:lstStyle/>
        <a:p>
          <a:pPr marL="271463" indent="-185738"/>
          <a:r>
            <a:rPr lang="en-GB" dirty="0"/>
            <a:t>different data types (heterogenous)</a:t>
          </a:r>
        </a:p>
      </dgm:t>
    </dgm:pt>
    <dgm:pt modelId="{7A74488B-DB6A-453D-8416-A9084F5FA8A4}" type="parTrans" cxnId="{3AFF9DE0-F06E-4519-9A61-FDC960B18EB8}">
      <dgm:prSet/>
      <dgm:spPr/>
      <dgm:t>
        <a:bodyPr/>
        <a:lstStyle/>
        <a:p>
          <a:endParaRPr lang="en-GB"/>
        </a:p>
      </dgm:t>
    </dgm:pt>
    <dgm:pt modelId="{A35B462D-2901-4723-B065-25A7B6BD8786}" type="sibTrans" cxnId="{3AFF9DE0-F06E-4519-9A61-FDC960B18EB8}">
      <dgm:prSet/>
      <dgm:spPr/>
      <dgm:t>
        <a:bodyPr/>
        <a:lstStyle/>
        <a:p>
          <a:endParaRPr lang="en-GB"/>
        </a:p>
      </dgm:t>
    </dgm:pt>
    <dgm:pt modelId="{4F59B631-4B0D-49F8-B27D-B361CEA4C5B0}">
      <dgm:prSet phldrT="[Text]"/>
      <dgm:spPr/>
      <dgm:t>
        <a:bodyPr/>
        <a:lstStyle/>
        <a:p>
          <a:endParaRPr lang="en-GB" dirty="0"/>
        </a:p>
      </dgm:t>
    </dgm:pt>
    <dgm:pt modelId="{EF720B42-1BD6-4809-93E9-693883F6E9C1}" type="parTrans" cxnId="{FB747021-DEE5-41F4-BCBD-678972D71496}">
      <dgm:prSet/>
      <dgm:spPr/>
      <dgm:t>
        <a:bodyPr/>
        <a:lstStyle/>
        <a:p>
          <a:endParaRPr lang="en-GB"/>
        </a:p>
      </dgm:t>
    </dgm:pt>
    <dgm:pt modelId="{E8153BE7-8355-4658-B40B-DEE929949E75}" type="sibTrans" cxnId="{FB747021-DEE5-41F4-BCBD-678972D71496}">
      <dgm:prSet/>
      <dgm:spPr/>
      <dgm:t>
        <a:bodyPr/>
        <a:lstStyle/>
        <a:p>
          <a:endParaRPr lang="en-GB"/>
        </a:p>
      </dgm:t>
    </dgm:pt>
    <dgm:pt modelId="{10CD8748-B51C-44E8-AB3C-D1CA07AEFC7E}">
      <dgm:prSet phldrT="[Text]"/>
      <dgm:spPr/>
      <dgm:t>
        <a:bodyPr/>
        <a:lstStyle/>
        <a:p>
          <a:r>
            <a:rPr lang="en-GB" dirty="0"/>
            <a:t>Values inside an array must be the same data type (homogenous)</a:t>
          </a:r>
        </a:p>
      </dgm:t>
    </dgm:pt>
    <dgm:pt modelId="{4048B354-9D12-406E-A146-D4CA0E9E1C8F}" type="parTrans" cxnId="{3BF2D5EB-460B-47FA-957A-4F59D5D39A5A}">
      <dgm:prSet/>
      <dgm:spPr/>
      <dgm:t>
        <a:bodyPr/>
        <a:lstStyle/>
        <a:p>
          <a:endParaRPr lang="en-GB"/>
        </a:p>
      </dgm:t>
    </dgm:pt>
    <dgm:pt modelId="{7F385FD4-B732-4311-8D3C-A905802CA875}" type="sibTrans" cxnId="{3BF2D5EB-460B-47FA-957A-4F59D5D39A5A}">
      <dgm:prSet/>
      <dgm:spPr/>
      <dgm:t>
        <a:bodyPr/>
        <a:lstStyle/>
        <a:p>
          <a:endParaRPr lang="en-GB"/>
        </a:p>
      </dgm:t>
    </dgm:pt>
    <dgm:pt modelId="{5A06DF65-25FC-41B6-A730-A9BE1D61AF74}">
      <dgm:prSet phldrT="[Text]"/>
      <dgm:spPr/>
      <dgm:t>
        <a:bodyPr/>
        <a:lstStyle/>
        <a:p>
          <a:r>
            <a:rPr lang="en-GB" dirty="0"/>
            <a:t>Unlike arrays in other languages, Rust's have a fixed length</a:t>
          </a:r>
        </a:p>
      </dgm:t>
    </dgm:pt>
    <dgm:pt modelId="{28AB0DF0-F61A-45C5-B879-61CB629529E0}" type="parTrans" cxnId="{291B6D4D-C612-42D2-B383-7948C56BC71A}">
      <dgm:prSet/>
      <dgm:spPr/>
      <dgm:t>
        <a:bodyPr/>
        <a:lstStyle/>
        <a:p>
          <a:endParaRPr lang="en-GB"/>
        </a:p>
      </dgm:t>
    </dgm:pt>
    <dgm:pt modelId="{0B135E02-1B8E-4151-8B8B-A290002FFE34}" type="sibTrans" cxnId="{291B6D4D-C612-42D2-B383-7948C56BC71A}">
      <dgm:prSet/>
      <dgm:spPr/>
      <dgm:t>
        <a:bodyPr/>
        <a:lstStyle/>
        <a:p>
          <a:endParaRPr lang="en-GB"/>
        </a:p>
      </dgm:t>
    </dgm:pt>
    <dgm:pt modelId="{D89D4707-11BB-48C6-8F8A-B40AEF0DE3E4}">
      <dgm:prSet phldrT="[Text]"/>
      <dgm:spPr/>
      <dgm:t>
        <a:bodyPr/>
        <a:lstStyle/>
        <a:p>
          <a:r>
            <a:rPr lang="en-GB" dirty="0"/>
            <a:t>A "</a:t>
          </a:r>
          <a:r>
            <a:rPr lang="en-GB" b="1" dirty="0"/>
            <a:t>slice</a:t>
          </a:r>
          <a:r>
            <a:rPr lang="en-GB" dirty="0"/>
            <a:t>" can be used to </a:t>
          </a:r>
          <a:r>
            <a:rPr lang="en-GB" b="1" dirty="0"/>
            <a:t>borrow</a:t>
          </a:r>
          <a:r>
            <a:rPr lang="en-GB" dirty="0"/>
            <a:t> a section of an array</a:t>
          </a:r>
        </a:p>
      </dgm:t>
    </dgm:pt>
    <dgm:pt modelId="{151E8A86-8B8A-4574-8735-F77052A66CC1}" type="parTrans" cxnId="{2B56F8BA-377D-4550-9128-8760609AF747}">
      <dgm:prSet/>
      <dgm:spPr/>
      <dgm:t>
        <a:bodyPr/>
        <a:lstStyle/>
        <a:p>
          <a:endParaRPr lang="en-GB"/>
        </a:p>
      </dgm:t>
    </dgm:pt>
    <dgm:pt modelId="{4DAC23D9-773D-4664-A298-9D597A251668}" type="sibTrans" cxnId="{2B56F8BA-377D-4550-9128-8760609AF747}">
      <dgm:prSet/>
      <dgm:spPr/>
      <dgm:t>
        <a:bodyPr/>
        <a:lstStyle/>
        <a:p>
          <a:endParaRPr lang="en-GB"/>
        </a:p>
      </dgm:t>
    </dgm:pt>
    <dgm:pt modelId="{17FD9FDD-5181-4F32-BFBD-2ABF572943C3}" type="pres">
      <dgm:prSet presAssocID="{7ADAB7CA-6EA2-4520-AAA6-0558A7933398}" presName="linear" presStyleCnt="0">
        <dgm:presLayoutVars>
          <dgm:animLvl val="lvl"/>
          <dgm:resizeHandles val="exact"/>
        </dgm:presLayoutVars>
      </dgm:prSet>
      <dgm:spPr/>
    </dgm:pt>
    <dgm:pt modelId="{15F2C606-F81B-491C-A131-C529D462D325}" type="pres">
      <dgm:prSet presAssocID="{9092C8F2-F4F8-4BF5-8E43-8C1ABF043838}" presName="parentText" presStyleLbl="node1" presStyleIdx="0" presStyleCnt="2">
        <dgm:presLayoutVars>
          <dgm:chMax val="0"/>
          <dgm:bulletEnabled val="1"/>
        </dgm:presLayoutVars>
      </dgm:prSet>
      <dgm:spPr/>
    </dgm:pt>
    <dgm:pt modelId="{C30B76EB-D286-4CEE-B0FD-41005C3DF711}" type="pres">
      <dgm:prSet presAssocID="{9092C8F2-F4F8-4BF5-8E43-8C1ABF043838}" presName="childText" presStyleLbl="revTx" presStyleIdx="0" presStyleCnt="2">
        <dgm:presLayoutVars>
          <dgm:bulletEnabled val="1"/>
        </dgm:presLayoutVars>
      </dgm:prSet>
      <dgm:spPr/>
    </dgm:pt>
    <dgm:pt modelId="{14DE9066-B603-4742-A461-E8EA9EC68F68}" type="pres">
      <dgm:prSet presAssocID="{07439B85-A8BE-4999-A53A-CB5D7AA59BA6}" presName="parentText" presStyleLbl="node1" presStyleIdx="1" presStyleCnt="2">
        <dgm:presLayoutVars>
          <dgm:chMax val="0"/>
          <dgm:bulletEnabled val="1"/>
        </dgm:presLayoutVars>
      </dgm:prSet>
      <dgm:spPr/>
    </dgm:pt>
    <dgm:pt modelId="{2C89E7BB-E163-4EEE-B4C3-CFB17237CD68}" type="pres">
      <dgm:prSet presAssocID="{07439B85-A8BE-4999-A53A-CB5D7AA59BA6}" presName="childText" presStyleLbl="revTx" presStyleIdx="1" presStyleCnt="2">
        <dgm:presLayoutVars>
          <dgm:bulletEnabled val="1"/>
        </dgm:presLayoutVars>
      </dgm:prSet>
      <dgm:spPr/>
    </dgm:pt>
  </dgm:ptLst>
  <dgm:cxnLst>
    <dgm:cxn modelId="{B9EED404-A49F-4F7C-8E23-98BA6A717354}" type="presOf" srcId="{4F59B631-4B0D-49F8-B27D-B361CEA4C5B0}" destId="{2C89E7BB-E163-4EEE-B4C3-CFB17237CD68}" srcOrd="0" destOrd="4" presId="urn:microsoft.com/office/officeart/2005/8/layout/vList2"/>
    <dgm:cxn modelId="{4356870B-0E4F-4106-843B-100DB25E5534}" srcId="{9092C8F2-F4F8-4BF5-8E43-8C1ABF043838}" destId="{C4D7011A-15FC-418A-B0EF-8289FFB7966B}" srcOrd="1" destOrd="0" parTransId="{C66B447B-ED1B-4939-A2ED-5F9E57CF4C16}" sibTransId="{9B4C20B2-0575-4552-93AF-209864CBBA70}"/>
    <dgm:cxn modelId="{0F93CE0C-CC59-4D93-A183-06CF5AA83C16}" type="presOf" srcId="{7B254473-3541-401B-8BFC-C70125C55C91}" destId="{2C89E7BB-E163-4EEE-B4C3-CFB17237CD68}" srcOrd="0" destOrd="0" presId="urn:microsoft.com/office/officeart/2005/8/layout/vList2"/>
    <dgm:cxn modelId="{C1404C17-FDCF-4CC0-8C55-DBA7988294B8}" type="presOf" srcId="{D89D4707-11BB-48C6-8F8A-B40AEF0DE3E4}" destId="{2C89E7BB-E163-4EEE-B4C3-CFB17237CD68}" srcOrd="0" destOrd="3" presId="urn:microsoft.com/office/officeart/2005/8/layout/vList2"/>
    <dgm:cxn modelId="{8305391D-0E6A-49F1-A5D0-1D7E863329FC}" type="presOf" srcId="{64D8E2E0-C055-4112-864B-5DA339DDC980}" destId="{C30B76EB-D286-4CEE-B0FD-41005C3DF711}" srcOrd="0" destOrd="4" presId="urn:microsoft.com/office/officeart/2005/8/layout/vList2"/>
    <dgm:cxn modelId="{FB747021-DEE5-41F4-BCBD-678972D71496}" srcId="{07439B85-A8BE-4999-A53A-CB5D7AA59BA6}" destId="{4F59B631-4B0D-49F8-B27D-B361CEA4C5B0}" srcOrd="4" destOrd="0" parTransId="{EF720B42-1BD6-4809-93E9-693883F6E9C1}" sibTransId="{E8153BE7-8355-4658-B40B-DEE929949E75}"/>
    <dgm:cxn modelId="{13B8715C-1CCB-4042-855F-AACB853EC5A6}" srcId="{7ADAB7CA-6EA2-4520-AAA6-0558A7933398}" destId="{07439B85-A8BE-4999-A53A-CB5D7AA59BA6}" srcOrd="1" destOrd="0" parTransId="{067BAAFF-EE59-4ACF-96E4-4F1E74271B3E}" sibTransId="{0AD3204A-9B06-46E8-BD75-15CF6857EF2B}"/>
    <dgm:cxn modelId="{A28CC15F-407B-4705-A75D-28B2848ED1A3}" type="presOf" srcId="{8B0CBBEC-6801-4E86-8732-80E842C74BEB}" destId="{C30B76EB-D286-4CEE-B0FD-41005C3DF711}" srcOrd="0" destOrd="5" presId="urn:microsoft.com/office/officeart/2005/8/layout/vList2"/>
    <dgm:cxn modelId="{B03F8160-73EF-4949-B0C1-127C731D2188}" srcId="{9092C8F2-F4F8-4BF5-8E43-8C1ABF043838}" destId="{F2D18710-F5F1-49A2-A71D-BFDBCB651607}" srcOrd="3" destOrd="0" parTransId="{3EE56BB9-11A0-46F0-9EF2-38FC5278EE3C}" sibTransId="{44C0245B-834C-439A-9B36-781A6AC83098}"/>
    <dgm:cxn modelId="{291B6D4D-C612-42D2-B383-7948C56BC71A}" srcId="{07439B85-A8BE-4999-A53A-CB5D7AA59BA6}" destId="{5A06DF65-25FC-41B6-A730-A9BE1D61AF74}" srcOrd="2" destOrd="0" parTransId="{28AB0DF0-F61A-45C5-B879-61CB629529E0}" sibTransId="{0B135E02-1B8E-4151-8B8B-A290002FFE34}"/>
    <dgm:cxn modelId="{F3679F7D-EBDC-4240-B422-21065E21322D}" type="presOf" srcId="{9092C8F2-F4F8-4BF5-8E43-8C1ABF043838}" destId="{15F2C606-F81B-491C-A131-C529D462D325}" srcOrd="0" destOrd="0" presId="urn:microsoft.com/office/officeart/2005/8/layout/vList2"/>
    <dgm:cxn modelId="{200EE1A1-0BFE-4568-A81E-D4183ACEDE4A}" srcId="{7ADAB7CA-6EA2-4520-AAA6-0558A7933398}" destId="{9092C8F2-F4F8-4BF5-8E43-8C1ABF043838}" srcOrd="0" destOrd="0" parTransId="{E4FA04DE-AFB6-46A4-AF06-70CE758227FA}" sibTransId="{C2731E55-4FE6-4B5E-8CC6-F70BAB494890}"/>
    <dgm:cxn modelId="{921C57A2-C556-4DCB-AFBB-1227178973CD}" srcId="{9092C8F2-F4F8-4BF5-8E43-8C1ABF043838}" destId="{CEE81874-B9E1-4F74-9A9F-798895B669A6}" srcOrd="2" destOrd="0" parTransId="{DEE485F1-1989-42B4-850E-46FC1D67561F}" sibTransId="{B937097D-B53D-4D86-BDE3-0591C1E43181}"/>
    <dgm:cxn modelId="{CCF04CB0-AE48-4FE3-AECD-DBA14203D9CA}" type="presOf" srcId="{F2D18710-F5F1-49A2-A71D-BFDBCB651607}" destId="{C30B76EB-D286-4CEE-B0FD-41005C3DF711}" srcOrd="0" destOrd="3" presId="urn:microsoft.com/office/officeart/2005/8/layout/vList2"/>
    <dgm:cxn modelId="{34761EB1-668A-45E9-971B-15424F662076}" type="presOf" srcId="{10CD8748-B51C-44E8-AB3C-D1CA07AEFC7E}" destId="{2C89E7BB-E163-4EEE-B4C3-CFB17237CD68}" srcOrd="0" destOrd="1" presId="urn:microsoft.com/office/officeart/2005/8/layout/vList2"/>
    <dgm:cxn modelId="{8F8A55B4-989D-4242-9389-76EF8F165116}" type="presOf" srcId="{C4D7011A-15FC-418A-B0EF-8289FFB7966B}" destId="{C30B76EB-D286-4CEE-B0FD-41005C3DF711}" srcOrd="0" destOrd="1" presId="urn:microsoft.com/office/officeart/2005/8/layout/vList2"/>
    <dgm:cxn modelId="{FA1C87B4-D153-4F1A-8F03-611EE69149F4}" srcId="{9092C8F2-F4F8-4BF5-8E43-8C1ABF043838}" destId="{8B0CBBEC-6801-4E86-8732-80E842C74BEB}" srcOrd="5" destOrd="0" parTransId="{1FF10ADE-895A-4EB5-9BB8-061B6E2C6172}" sibTransId="{430E4ECA-4733-44D5-804E-40FB3F747127}"/>
    <dgm:cxn modelId="{2B56F8BA-377D-4550-9128-8760609AF747}" srcId="{07439B85-A8BE-4999-A53A-CB5D7AA59BA6}" destId="{D89D4707-11BB-48C6-8F8A-B40AEF0DE3E4}" srcOrd="3" destOrd="0" parTransId="{151E8A86-8B8A-4574-8735-F77052A66CC1}" sibTransId="{4DAC23D9-773D-4664-A298-9D597A251668}"/>
    <dgm:cxn modelId="{766F21C7-86E8-47CA-92AE-FFBF6603E87B}" srcId="{9092C8F2-F4F8-4BF5-8E43-8C1ABF043838}" destId="{66E0739E-6791-4D6B-BBD5-2E2DF58DE862}" srcOrd="0" destOrd="0" parTransId="{D0E4895D-32F6-41C2-8F18-BAD879A48EAE}" sibTransId="{630981FA-507B-4243-AED6-661C4D8928ED}"/>
    <dgm:cxn modelId="{05B0F1CB-E51D-404D-99A5-CFAF50CAFF78}" srcId="{07439B85-A8BE-4999-A53A-CB5D7AA59BA6}" destId="{7B254473-3541-401B-8BFC-C70125C55C91}" srcOrd="0" destOrd="0" parTransId="{1FD84876-09C1-497C-ABE1-47AFD1E971BA}" sibTransId="{9ED60167-1F7C-4629-BA83-7B1F302C4E1B}"/>
    <dgm:cxn modelId="{8BC8EBCE-5921-4262-B4FE-93E05DBC8290}" type="presOf" srcId="{5A06DF65-25FC-41B6-A730-A9BE1D61AF74}" destId="{2C89E7BB-E163-4EEE-B4C3-CFB17237CD68}" srcOrd="0" destOrd="2" presId="urn:microsoft.com/office/officeart/2005/8/layout/vList2"/>
    <dgm:cxn modelId="{96C328D2-627F-4AD9-B860-C57540BB82F8}" type="presOf" srcId="{7ADAB7CA-6EA2-4520-AAA6-0558A7933398}" destId="{17FD9FDD-5181-4F32-BFBD-2ABF572943C3}" srcOrd="0" destOrd="0" presId="urn:microsoft.com/office/officeart/2005/8/layout/vList2"/>
    <dgm:cxn modelId="{2FFD38DB-7773-42B2-A997-E38CBB71AA3A}" type="presOf" srcId="{66E0739E-6791-4D6B-BBD5-2E2DF58DE862}" destId="{C30B76EB-D286-4CEE-B0FD-41005C3DF711}" srcOrd="0" destOrd="0" presId="urn:microsoft.com/office/officeart/2005/8/layout/vList2"/>
    <dgm:cxn modelId="{3AFF9DE0-F06E-4519-9A61-FDC960B18EB8}" srcId="{9092C8F2-F4F8-4BF5-8E43-8C1ABF043838}" destId="{64D8E2E0-C055-4112-864B-5DA339DDC980}" srcOrd="4" destOrd="0" parTransId="{7A74488B-DB6A-453D-8416-A9084F5FA8A4}" sibTransId="{A35B462D-2901-4723-B065-25A7B6BD8786}"/>
    <dgm:cxn modelId="{CA24C7E6-8EFB-4287-8866-2375D78D9AE7}" type="presOf" srcId="{CEE81874-B9E1-4F74-9A9F-798895B669A6}" destId="{C30B76EB-D286-4CEE-B0FD-41005C3DF711}" srcOrd="0" destOrd="2" presId="urn:microsoft.com/office/officeart/2005/8/layout/vList2"/>
    <dgm:cxn modelId="{3BF2D5EB-460B-47FA-957A-4F59D5D39A5A}" srcId="{07439B85-A8BE-4999-A53A-CB5D7AA59BA6}" destId="{10CD8748-B51C-44E8-AB3C-D1CA07AEFC7E}" srcOrd="1" destOrd="0" parTransId="{4048B354-9D12-406E-A146-D4CA0E9E1C8F}" sibTransId="{7F385FD4-B732-4311-8D3C-A905802CA875}"/>
    <dgm:cxn modelId="{493D6FF6-C6FE-489F-96BA-846BD30A0C5D}" type="presOf" srcId="{07439B85-A8BE-4999-A53A-CB5D7AA59BA6}" destId="{14DE9066-B603-4742-A461-E8EA9EC68F68}" srcOrd="0" destOrd="0" presId="urn:microsoft.com/office/officeart/2005/8/layout/vList2"/>
    <dgm:cxn modelId="{AB98966E-A32B-4021-BE29-B6D48A1CB9EF}" type="presParOf" srcId="{17FD9FDD-5181-4F32-BFBD-2ABF572943C3}" destId="{15F2C606-F81B-491C-A131-C529D462D325}" srcOrd="0" destOrd="0" presId="urn:microsoft.com/office/officeart/2005/8/layout/vList2"/>
    <dgm:cxn modelId="{B5B93CA7-2522-4138-A7E2-FA1C6E1CBB36}" type="presParOf" srcId="{17FD9FDD-5181-4F32-BFBD-2ABF572943C3}" destId="{C30B76EB-D286-4CEE-B0FD-41005C3DF711}" srcOrd="1" destOrd="0" presId="urn:microsoft.com/office/officeart/2005/8/layout/vList2"/>
    <dgm:cxn modelId="{F8B2C9B0-2CB2-4C4C-AE95-ABCC05E05977}" type="presParOf" srcId="{17FD9FDD-5181-4F32-BFBD-2ABF572943C3}" destId="{14DE9066-B603-4742-A461-E8EA9EC68F68}" srcOrd="2" destOrd="0" presId="urn:microsoft.com/office/officeart/2005/8/layout/vList2"/>
    <dgm:cxn modelId="{5C4D39BC-4881-4C8D-8AB5-ADA62C69E197}" type="presParOf" srcId="{17FD9FDD-5181-4F32-BFBD-2ABF572943C3}" destId="{2C89E7BB-E163-4EEE-B4C3-CFB17237CD6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BF0A84-EB31-4271-8426-60D5461E7ABD}"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DEB5E859-B416-48A9-BAB4-5C26DE2F1339}">
      <dgm:prSet phldrT="[Text]" custT="1"/>
      <dgm:spPr/>
      <dgm:t>
        <a:bodyPr/>
        <a:lstStyle/>
        <a:p>
          <a:r>
            <a:rPr lang="en-GB" sz="1800" b="1" dirty="0"/>
            <a:t>Option&lt;T&gt; </a:t>
          </a:r>
          <a:endParaRPr lang="en-GB" sz="1800" dirty="0"/>
        </a:p>
      </dgm:t>
    </dgm:pt>
    <dgm:pt modelId="{533274E8-29B7-49BB-B853-7B23755C57DF}" type="parTrans" cxnId="{9010DDA2-6295-43B7-B492-CFC7A6984B59}">
      <dgm:prSet/>
      <dgm:spPr/>
      <dgm:t>
        <a:bodyPr/>
        <a:lstStyle/>
        <a:p>
          <a:endParaRPr lang="en-GB" sz="1800"/>
        </a:p>
      </dgm:t>
    </dgm:pt>
    <dgm:pt modelId="{C6239625-87BC-4F75-ACB8-6D2E6FBC01F5}" type="sibTrans" cxnId="{9010DDA2-6295-43B7-B492-CFC7A6984B59}">
      <dgm:prSet/>
      <dgm:spPr/>
      <dgm:t>
        <a:bodyPr/>
        <a:lstStyle/>
        <a:p>
          <a:endParaRPr lang="en-GB" sz="1800"/>
        </a:p>
      </dgm:t>
    </dgm:pt>
    <dgm:pt modelId="{FFB9A5D9-4522-4ADB-92C0-48DC549F7550}">
      <dgm:prSet phldrT="[Text]" custT="1"/>
      <dgm:spPr/>
      <dgm:t>
        <a:bodyPr/>
        <a:lstStyle/>
        <a:p>
          <a:r>
            <a:rPr lang="en-GB" sz="1800" dirty="0"/>
            <a:t>essentially a </a:t>
          </a:r>
          <a:r>
            <a:rPr lang="en-GB" sz="1800" b="1" dirty="0"/>
            <a:t>nullable</a:t>
          </a:r>
          <a:r>
            <a:rPr lang="en-GB" sz="1800" dirty="0"/>
            <a:t> type</a:t>
          </a:r>
        </a:p>
      </dgm:t>
    </dgm:pt>
    <dgm:pt modelId="{1B5E7B20-132E-44E0-B409-FA27443FD624}" type="parTrans" cxnId="{EED4F682-0F6A-4FEA-96B4-BDB95F50118E}">
      <dgm:prSet/>
      <dgm:spPr/>
      <dgm:t>
        <a:bodyPr/>
        <a:lstStyle/>
        <a:p>
          <a:endParaRPr lang="en-GB" sz="1800"/>
        </a:p>
      </dgm:t>
    </dgm:pt>
    <dgm:pt modelId="{9494C9D0-D8EA-488C-82B8-BF96B28A09BE}" type="sibTrans" cxnId="{EED4F682-0F6A-4FEA-96B4-BDB95F50118E}">
      <dgm:prSet/>
      <dgm:spPr/>
      <dgm:t>
        <a:bodyPr/>
        <a:lstStyle/>
        <a:p>
          <a:endParaRPr lang="en-GB" sz="1800"/>
        </a:p>
      </dgm:t>
    </dgm:pt>
    <dgm:pt modelId="{0C33C137-F518-499A-8EC4-8A2C8DEF1A16}">
      <dgm:prSet phldrT="[Text]" custT="1"/>
      <dgm:spPr/>
      <dgm:t>
        <a:bodyPr/>
        <a:lstStyle/>
        <a:p>
          <a:r>
            <a:rPr lang="en-GB" sz="1800" dirty="0"/>
            <a:t>values of  </a:t>
          </a:r>
          <a:r>
            <a:rPr lang="en-GB" sz="1800" b="1" dirty="0"/>
            <a:t>None </a:t>
          </a:r>
          <a:r>
            <a:rPr lang="en-GB" sz="1800" dirty="0"/>
            <a:t>or</a:t>
          </a:r>
          <a:r>
            <a:rPr lang="en-GB" sz="1800" b="1" dirty="0"/>
            <a:t> Some(&lt;T&gt;)</a:t>
          </a:r>
          <a:endParaRPr lang="en-GB" sz="1800" dirty="0"/>
        </a:p>
      </dgm:t>
    </dgm:pt>
    <dgm:pt modelId="{3F8A3AA2-E49F-4141-B7B1-7D651D166F29}" type="parTrans" cxnId="{C70ABBE7-525F-4224-B6DE-0C2DCA26CD3B}">
      <dgm:prSet/>
      <dgm:spPr/>
      <dgm:t>
        <a:bodyPr/>
        <a:lstStyle/>
        <a:p>
          <a:endParaRPr lang="en-GB" sz="1800"/>
        </a:p>
      </dgm:t>
    </dgm:pt>
    <dgm:pt modelId="{DB1DDBF2-15E5-4370-9D19-06DA8CF9C29F}" type="sibTrans" cxnId="{C70ABBE7-525F-4224-B6DE-0C2DCA26CD3B}">
      <dgm:prSet/>
      <dgm:spPr/>
      <dgm:t>
        <a:bodyPr/>
        <a:lstStyle/>
        <a:p>
          <a:endParaRPr lang="en-GB" sz="1800"/>
        </a:p>
      </dgm:t>
    </dgm:pt>
    <dgm:pt modelId="{EB5093B3-0E07-413F-B60B-CA2EAF287A8B}">
      <dgm:prSet phldrT="[Text]" custT="1"/>
      <dgm:spPr/>
      <dgm:t>
        <a:bodyPr/>
        <a:lstStyle/>
        <a:p>
          <a:r>
            <a:rPr lang="en-GB" sz="1800" b="1" dirty="0"/>
            <a:t>Result&lt;T, E&gt;</a:t>
          </a:r>
          <a:endParaRPr lang="en-GB" sz="1800" dirty="0"/>
        </a:p>
      </dgm:t>
    </dgm:pt>
    <dgm:pt modelId="{3F5BEF1D-D667-46F2-A1A9-AEFA4FE675D8}" type="parTrans" cxnId="{8D797418-7382-44BA-8031-AC829F75847E}">
      <dgm:prSet/>
      <dgm:spPr/>
      <dgm:t>
        <a:bodyPr/>
        <a:lstStyle/>
        <a:p>
          <a:endParaRPr lang="en-GB" sz="1800"/>
        </a:p>
      </dgm:t>
    </dgm:pt>
    <dgm:pt modelId="{E3F89456-5805-4D33-8101-60F619F54113}" type="sibTrans" cxnId="{8D797418-7382-44BA-8031-AC829F75847E}">
      <dgm:prSet/>
      <dgm:spPr/>
      <dgm:t>
        <a:bodyPr/>
        <a:lstStyle/>
        <a:p>
          <a:endParaRPr lang="en-GB" sz="1800"/>
        </a:p>
      </dgm:t>
    </dgm:pt>
    <dgm:pt modelId="{669D37F0-B0B8-45C0-A71D-FDB23B6F448C}">
      <dgm:prSet phldrT="[Text]" custT="1"/>
      <dgm:spPr/>
      <dgm:t>
        <a:bodyPr/>
        <a:lstStyle/>
        <a:p>
          <a:r>
            <a:rPr lang="en-GB" sz="1800" b="1" dirty="0"/>
            <a:t>returns</a:t>
          </a:r>
          <a:r>
            <a:rPr lang="en-GB" sz="1800" dirty="0"/>
            <a:t> either a </a:t>
          </a:r>
        </a:p>
      </dgm:t>
    </dgm:pt>
    <dgm:pt modelId="{9C981CDD-0820-40FA-AE14-F728DD9A637E}" type="parTrans" cxnId="{E77C385D-5DFF-4392-B825-167075EF015C}">
      <dgm:prSet/>
      <dgm:spPr/>
      <dgm:t>
        <a:bodyPr/>
        <a:lstStyle/>
        <a:p>
          <a:endParaRPr lang="en-GB" sz="1800"/>
        </a:p>
      </dgm:t>
    </dgm:pt>
    <dgm:pt modelId="{78BF1C7E-8782-473F-A384-850081FE84BB}" type="sibTrans" cxnId="{E77C385D-5DFF-4392-B825-167075EF015C}">
      <dgm:prSet/>
      <dgm:spPr/>
      <dgm:t>
        <a:bodyPr/>
        <a:lstStyle/>
        <a:p>
          <a:endParaRPr lang="en-GB" sz="1800"/>
        </a:p>
      </dgm:t>
    </dgm:pt>
    <dgm:pt modelId="{D2F9EA4B-9F4A-4BE7-A772-6686359B4A72}">
      <dgm:prSet phldrT="[Text]" custT="1"/>
      <dgm:spPr/>
      <dgm:t>
        <a:bodyPr/>
        <a:lstStyle/>
        <a:p>
          <a:pPr>
            <a:buFont typeface="Arial" panose="020B0604020202020204" pitchFamily="34" charset="0"/>
            <a:buChar char="•"/>
          </a:pPr>
          <a:r>
            <a:rPr lang="en-GB" sz="1800" b="1" dirty="0"/>
            <a:t>value of type T </a:t>
          </a:r>
          <a:r>
            <a:rPr lang="en-GB" sz="1800" dirty="0"/>
            <a:t>or an </a:t>
          </a:r>
          <a:r>
            <a:rPr lang="en-GB" sz="1800" b="1" dirty="0"/>
            <a:t>Error E</a:t>
          </a:r>
          <a:endParaRPr lang="en-GB" sz="1800" dirty="0"/>
        </a:p>
      </dgm:t>
    </dgm:pt>
    <dgm:pt modelId="{C99B2437-7D04-4170-A06A-84E7AFD7F2A6}" type="parTrans" cxnId="{3C121DAE-CD03-4905-989B-F67F4EAA26B3}">
      <dgm:prSet/>
      <dgm:spPr/>
      <dgm:t>
        <a:bodyPr/>
        <a:lstStyle/>
        <a:p>
          <a:endParaRPr lang="en-GB" sz="1800"/>
        </a:p>
      </dgm:t>
    </dgm:pt>
    <dgm:pt modelId="{C311E29F-4640-4124-A1C1-132BA65D3C88}" type="sibTrans" cxnId="{3C121DAE-CD03-4905-989B-F67F4EAA26B3}">
      <dgm:prSet/>
      <dgm:spPr/>
      <dgm:t>
        <a:bodyPr/>
        <a:lstStyle/>
        <a:p>
          <a:endParaRPr lang="en-GB" sz="1800"/>
        </a:p>
      </dgm:t>
    </dgm:pt>
    <dgm:pt modelId="{0914DF77-1B22-43BE-B269-7D66EC113B2E}" type="pres">
      <dgm:prSet presAssocID="{AEBF0A84-EB31-4271-8426-60D5461E7ABD}" presName="Name0" presStyleCnt="0">
        <dgm:presLayoutVars>
          <dgm:dir/>
          <dgm:animLvl val="lvl"/>
          <dgm:resizeHandles val="exact"/>
        </dgm:presLayoutVars>
      </dgm:prSet>
      <dgm:spPr/>
    </dgm:pt>
    <dgm:pt modelId="{B8FE62AB-4CC9-42FE-8E46-ED33B91B77A2}" type="pres">
      <dgm:prSet presAssocID="{DEB5E859-B416-48A9-BAB4-5C26DE2F1339}" presName="composite" presStyleCnt="0"/>
      <dgm:spPr/>
    </dgm:pt>
    <dgm:pt modelId="{94C46837-3B4F-43E7-B4C4-5EA626B56EB4}" type="pres">
      <dgm:prSet presAssocID="{DEB5E859-B416-48A9-BAB4-5C26DE2F1339}" presName="parTx" presStyleLbl="alignNode1" presStyleIdx="0" presStyleCnt="2">
        <dgm:presLayoutVars>
          <dgm:chMax val="0"/>
          <dgm:chPref val="0"/>
          <dgm:bulletEnabled val="1"/>
        </dgm:presLayoutVars>
      </dgm:prSet>
      <dgm:spPr/>
    </dgm:pt>
    <dgm:pt modelId="{B898AF4D-4F58-46FF-8DA3-E8E6485DDE85}" type="pres">
      <dgm:prSet presAssocID="{DEB5E859-B416-48A9-BAB4-5C26DE2F1339}" presName="desTx" presStyleLbl="alignAccFollowNode1" presStyleIdx="0" presStyleCnt="2">
        <dgm:presLayoutVars>
          <dgm:bulletEnabled val="1"/>
        </dgm:presLayoutVars>
      </dgm:prSet>
      <dgm:spPr/>
    </dgm:pt>
    <dgm:pt modelId="{02C5B255-0F22-4ECC-86C2-6762E5C68C39}" type="pres">
      <dgm:prSet presAssocID="{C6239625-87BC-4F75-ACB8-6D2E6FBC01F5}" presName="space" presStyleCnt="0"/>
      <dgm:spPr/>
    </dgm:pt>
    <dgm:pt modelId="{83E4F50C-7128-47D1-B12F-FCCC330FF9BB}" type="pres">
      <dgm:prSet presAssocID="{EB5093B3-0E07-413F-B60B-CA2EAF287A8B}" presName="composite" presStyleCnt="0"/>
      <dgm:spPr/>
    </dgm:pt>
    <dgm:pt modelId="{0D0C7A02-CDB9-4937-B8CF-C96EF0551939}" type="pres">
      <dgm:prSet presAssocID="{EB5093B3-0E07-413F-B60B-CA2EAF287A8B}" presName="parTx" presStyleLbl="alignNode1" presStyleIdx="1" presStyleCnt="2">
        <dgm:presLayoutVars>
          <dgm:chMax val="0"/>
          <dgm:chPref val="0"/>
          <dgm:bulletEnabled val="1"/>
        </dgm:presLayoutVars>
      </dgm:prSet>
      <dgm:spPr/>
    </dgm:pt>
    <dgm:pt modelId="{59F0CC75-4A62-4A49-95DE-B39B61E8FB78}" type="pres">
      <dgm:prSet presAssocID="{EB5093B3-0E07-413F-B60B-CA2EAF287A8B}" presName="desTx" presStyleLbl="alignAccFollowNode1" presStyleIdx="1" presStyleCnt="2">
        <dgm:presLayoutVars>
          <dgm:bulletEnabled val="1"/>
        </dgm:presLayoutVars>
      </dgm:prSet>
      <dgm:spPr/>
    </dgm:pt>
  </dgm:ptLst>
  <dgm:cxnLst>
    <dgm:cxn modelId="{3566E606-F25D-491E-B95B-D131174E42B0}" type="presOf" srcId="{EB5093B3-0E07-413F-B60B-CA2EAF287A8B}" destId="{0D0C7A02-CDB9-4937-B8CF-C96EF0551939}" srcOrd="0" destOrd="0" presId="urn:microsoft.com/office/officeart/2005/8/layout/hList1"/>
    <dgm:cxn modelId="{E75C7517-8BB0-49A3-9F89-F7223D880AB9}" type="presOf" srcId="{DEB5E859-B416-48A9-BAB4-5C26DE2F1339}" destId="{94C46837-3B4F-43E7-B4C4-5EA626B56EB4}" srcOrd="0" destOrd="0" presId="urn:microsoft.com/office/officeart/2005/8/layout/hList1"/>
    <dgm:cxn modelId="{8D797418-7382-44BA-8031-AC829F75847E}" srcId="{AEBF0A84-EB31-4271-8426-60D5461E7ABD}" destId="{EB5093B3-0E07-413F-B60B-CA2EAF287A8B}" srcOrd="1" destOrd="0" parTransId="{3F5BEF1D-D667-46F2-A1A9-AEFA4FE675D8}" sibTransId="{E3F89456-5805-4D33-8101-60F619F54113}"/>
    <dgm:cxn modelId="{E77C385D-5DFF-4392-B825-167075EF015C}" srcId="{EB5093B3-0E07-413F-B60B-CA2EAF287A8B}" destId="{669D37F0-B0B8-45C0-A71D-FDB23B6F448C}" srcOrd="0" destOrd="0" parTransId="{9C981CDD-0820-40FA-AE14-F728DD9A637E}" sibTransId="{78BF1C7E-8782-473F-A384-850081FE84BB}"/>
    <dgm:cxn modelId="{F80DC978-56AE-4088-9E6B-EF95E5C33EAC}" type="presOf" srcId="{669D37F0-B0B8-45C0-A71D-FDB23B6F448C}" destId="{59F0CC75-4A62-4A49-95DE-B39B61E8FB78}" srcOrd="0" destOrd="0" presId="urn:microsoft.com/office/officeart/2005/8/layout/hList1"/>
    <dgm:cxn modelId="{EED4F682-0F6A-4FEA-96B4-BDB95F50118E}" srcId="{DEB5E859-B416-48A9-BAB4-5C26DE2F1339}" destId="{FFB9A5D9-4522-4ADB-92C0-48DC549F7550}" srcOrd="0" destOrd="0" parTransId="{1B5E7B20-132E-44E0-B409-FA27443FD624}" sibTransId="{9494C9D0-D8EA-488C-82B8-BF96B28A09BE}"/>
    <dgm:cxn modelId="{6A1A6287-6D7B-4981-BBA1-21CE2AFE7433}" type="presOf" srcId="{0C33C137-F518-499A-8EC4-8A2C8DEF1A16}" destId="{B898AF4D-4F58-46FF-8DA3-E8E6485DDE85}" srcOrd="0" destOrd="1" presId="urn:microsoft.com/office/officeart/2005/8/layout/hList1"/>
    <dgm:cxn modelId="{3E085D9C-5B11-4C68-900E-EC082F514861}" type="presOf" srcId="{D2F9EA4B-9F4A-4BE7-A772-6686359B4A72}" destId="{59F0CC75-4A62-4A49-95DE-B39B61E8FB78}" srcOrd="0" destOrd="1" presId="urn:microsoft.com/office/officeart/2005/8/layout/hList1"/>
    <dgm:cxn modelId="{9010DDA2-6295-43B7-B492-CFC7A6984B59}" srcId="{AEBF0A84-EB31-4271-8426-60D5461E7ABD}" destId="{DEB5E859-B416-48A9-BAB4-5C26DE2F1339}" srcOrd="0" destOrd="0" parTransId="{533274E8-29B7-49BB-B853-7B23755C57DF}" sibTransId="{C6239625-87BC-4F75-ACB8-6D2E6FBC01F5}"/>
    <dgm:cxn modelId="{3C121DAE-CD03-4905-989B-F67F4EAA26B3}" srcId="{EB5093B3-0E07-413F-B60B-CA2EAF287A8B}" destId="{D2F9EA4B-9F4A-4BE7-A772-6686359B4A72}" srcOrd="1" destOrd="0" parTransId="{C99B2437-7D04-4170-A06A-84E7AFD7F2A6}" sibTransId="{C311E29F-4640-4124-A1C1-132BA65D3C88}"/>
    <dgm:cxn modelId="{4BA058C4-702A-41E0-87E3-A2B9AC8DD343}" type="presOf" srcId="{AEBF0A84-EB31-4271-8426-60D5461E7ABD}" destId="{0914DF77-1B22-43BE-B269-7D66EC113B2E}" srcOrd="0" destOrd="0" presId="urn:microsoft.com/office/officeart/2005/8/layout/hList1"/>
    <dgm:cxn modelId="{C70ABBE7-525F-4224-B6DE-0C2DCA26CD3B}" srcId="{DEB5E859-B416-48A9-BAB4-5C26DE2F1339}" destId="{0C33C137-F518-499A-8EC4-8A2C8DEF1A16}" srcOrd="1" destOrd="0" parTransId="{3F8A3AA2-E49F-4141-B7B1-7D651D166F29}" sibTransId="{DB1DDBF2-15E5-4370-9D19-06DA8CF9C29F}"/>
    <dgm:cxn modelId="{D8D668F7-1A05-4D3F-BA1E-D1448B368390}" type="presOf" srcId="{FFB9A5D9-4522-4ADB-92C0-48DC549F7550}" destId="{B898AF4D-4F58-46FF-8DA3-E8E6485DDE85}" srcOrd="0" destOrd="0" presId="urn:microsoft.com/office/officeart/2005/8/layout/hList1"/>
    <dgm:cxn modelId="{4F1D6733-44A3-4C18-8669-021C6C432D7F}" type="presParOf" srcId="{0914DF77-1B22-43BE-B269-7D66EC113B2E}" destId="{B8FE62AB-4CC9-42FE-8E46-ED33B91B77A2}" srcOrd="0" destOrd="0" presId="urn:microsoft.com/office/officeart/2005/8/layout/hList1"/>
    <dgm:cxn modelId="{8F3F562C-2532-45B4-A2DA-36AF354F6618}" type="presParOf" srcId="{B8FE62AB-4CC9-42FE-8E46-ED33B91B77A2}" destId="{94C46837-3B4F-43E7-B4C4-5EA626B56EB4}" srcOrd="0" destOrd="0" presId="urn:microsoft.com/office/officeart/2005/8/layout/hList1"/>
    <dgm:cxn modelId="{B0DDF8E2-48B4-483B-851A-D961A93EF6E1}" type="presParOf" srcId="{B8FE62AB-4CC9-42FE-8E46-ED33B91B77A2}" destId="{B898AF4D-4F58-46FF-8DA3-E8E6485DDE85}" srcOrd="1" destOrd="0" presId="urn:microsoft.com/office/officeart/2005/8/layout/hList1"/>
    <dgm:cxn modelId="{2341F167-303B-4B2B-AB41-E0D377A70CAB}" type="presParOf" srcId="{0914DF77-1B22-43BE-B269-7D66EC113B2E}" destId="{02C5B255-0F22-4ECC-86C2-6762E5C68C39}" srcOrd="1" destOrd="0" presId="urn:microsoft.com/office/officeart/2005/8/layout/hList1"/>
    <dgm:cxn modelId="{994933D5-510F-4D99-8F40-3DB8E0377852}" type="presParOf" srcId="{0914DF77-1B22-43BE-B269-7D66EC113B2E}" destId="{83E4F50C-7128-47D1-B12F-FCCC330FF9BB}" srcOrd="2" destOrd="0" presId="urn:microsoft.com/office/officeart/2005/8/layout/hList1"/>
    <dgm:cxn modelId="{3135A5D7-2974-49AA-BCB8-4E8893070E02}" type="presParOf" srcId="{83E4F50C-7128-47D1-B12F-FCCC330FF9BB}" destId="{0D0C7A02-CDB9-4937-B8CF-C96EF0551939}" srcOrd="0" destOrd="0" presId="urn:microsoft.com/office/officeart/2005/8/layout/hList1"/>
    <dgm:cxn modelId="{81627A3E-2915-42F4-87A9-4F9EE230C4E0}" type="presParOf" srcId="{83E4F50C-7128-47D1-B12F-FCCC330FF9BB}" destId="{59F0CC75-4A62-4A49-95DE-B39B61E8FB7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074AD-161A-4D9E-AFBD-F9BC96886435}">
      <dsp:nvSpPr>
        <dsp:cNvPr id="0" name=""/>
        <dsp:cNvSpPr/>
      </dsp:nvSpPr>
      <dsp:spPr>
        <a:xfrm rot="16200000">
          <a:off x="-741150" y="1299456"/>
          <a:ext cx="1925486" cy="407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9229" bIns="0" numCol="1" spcCol="1270" anchor="t" anchorCtr="0">
          <a:noAutofit/>
        </a:bodyPr>
        <a:lstStyle/>
        <a:p>
          <a:pPr marL="0" lvl="0" indent="0" algn="r" defTabSz="1289050">
            <a:lnSpc>
              <a:spcPct val="90000"/>
            </a:lnSpc>
            <a:spcBef>
              <a:spcPct val="0"/>
            </a:spcBef>
            <a:spcAft>
              <a:spcPct val="35000"/>
            </a:spcAft>
            <a:buNone/>
          </a:pPr>
          <a:endParaRPr lang="en-GB" sz="2900" kern="1200" dirty="0"/>
        </a:p>
      </dsp:txBody>
      <dsp:txXfrm>
        <a:off x="-741150" y="1299456"/>
        <a:ext cx="1925486" cy="407314"/>
      </dsp:txXfrm>
    </dsp:sp>
    <dsp:sp modelId="{FDA71A5F-BB74-4341-A3B5-5378CC5FEAF8}">
      <dsp:nvSpPr>
        <dsp:cNvPr id="0" name=""/>
        <dsp:cNvSpPr/>
      </dsp:nvSpPr>
      <dsp:spPr>
        <a:xfrm>
          <a:off x="425250" y="540370"/>
          <a:ext cx="2155754" cy="192548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8920" tIns="359229" rIns="248920" bIns="248920"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static</a:t>
          </a:r>
        </a:p>
        <a:p>
          <a:pPr marL="228600" lvl="1" indent="-228600" algn="l" defTabSz="1200150">
            <a:lnSpc>
              <a:spcPct val="90000"/>
            </a:lnSpc>
            <a:spcBef>
              <a:spcPct val="0"/>
            </a:spcBef>
            <a:spcAft>
              <a:spcPct val="15000"/>
            </a:spcAft>
            <a:buChar char="•"/>
          </a:pPr>
          <a:r>
            <a:rPr lang="en-GB" sz="2700" kern="1200" dirty="0"/>
            <a:t>weakly typed</a:t>
          </a:r>
        </a:p>
      </dsp:txBody>
      <dsp:txXfrm>
        <a:off x="425250" y="540370"/>
        <a:ext cx="2155754" cy="1925486"/>
      </dsp:txXfrm>
    </dsp:sp>
    <dsp:sp modelId="{72A7A950-6A6E-40C7-A547-9851A2691A32}">
      <dsp:nvSpPr>
        <dsp:cNvPr id="0" name=""/>
        <dsp:cNvSpPr/>
      </dsp:nvSpPr>
      <dsp:spPr>
        <a:xfrm>
          <a:off x="17935" y="2715"/>
          <a:ext cx="814629" cy="814629"/>
        </a:xfrm>
        <a:prstGeom prst="rect">
          <a:avLst/>
        </a:prstGeom>
        <a:blipFill rotWithShape="1">
          <a:blip xmlns:r="http://schemas.openxmlformats.org/officeDocument/2006/relationships" r:embed="rId1"/>
          <a:srcRect/>
          <a:stretch>
            <a:fillRect t="-2000" b="-2000"/>
          </a:stretch>
        </a:blipFill>
        <a:ln>
          <a:solidFill>
            <a:srgbClr val="000000"/>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127E99C-EA56-4037-8876-E961B757B512}">
      <dsp:nvSpPr>
        <dsp:cNvPr id="0" name=""/>
        <dsp:cNvSpPr/>
      </dsp:nvSpPr>
      <dsp:spPr>
        <a:xfrm rot="16200000">
          <a:off x="2381815" y="1282862"/>
          <a:ext cx="1925486" cy="407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9229" bIns="0" numCol="1" spcCol="1270" anchor="t" anchorCtr="0">
          <a:noAutofit/>
        </a:bodyPr>
        <a:lstStyle/>
        <a:p>
          <a:pPr marL="0" lvl="0" indent="0" algn="r" defTabSz="1289050">
            <a:lnSpc>
              <a:spcPct val="90000"/>
            </a:lnSpc>
            <a:spcBef>
              <a:spcPct val="0"/>
            </a:spcBef>
            <a:spcAft>
              <a:spcPct val="35000"/>
            </a:spcAft>
            <a:buNone/>
          </a:pPr>
          <a:endParaRPr lang="en-GB" sz="2900" kern="1200" dirty="0"/>
        </a:p>
      </dsp:txBody>
      <dsp:txXfrm>
        <a:off x="2381815" y="1282862"/>
        <a:ext cx="1925486" cy="407314"/>
      </dsp:txXfrm>
    </dsp:sp>
    <dsp:sp modelId="{1AE2C671-7921-4447-B8B7-6D945B20E47F}">
      <dsp:nvSpPr>
        <dsp:cNvPr id="0" name=""/>
        <dsp:cNvSpPr/>
      </dsp:nvSpPr>
      <dsp:spPr>
        <a:xfrm>
          <a:off x="3548216" y="523776"/>
          <a:ext cx="2155754" cy="192548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8920" tIns="359229" rIns="248920" bIns="248920"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static</a:t>
          </a:r>
        </a:p>
        <a:p>
          <a:pPr marL="228600" lvl="1" indent="-228600" algn="l" defTabSz="1200150">
            <a:lnSpc>
              <a:spcPct val="90000"/>
            </a:lnSpc>
            <a:spcBef>
              <a:spcPct val="0"/>
            </a:spcBef>
            <a:spcAft>
              <a:spcPct val="15000"/>
            </a:spcAft>
            <a:buChar char="•"/>
          </a:pPr>
          <a:r>
            <a:rPr lang="en-GB" sz="2700" kern="1200" dirty="0"/>
            <a:t>strongly typed</a:t>
          </a:r>
        </a:p>
      </dsp:txBody>
      <dsp:txXfrm>
        <a:off x="3548216" y="523776"/>
        <a:ext cx="2155754" cy="1925486"/>
      </dsp:txXfrm>
    </dsp:sp>
    <dsp:sp modelId="{E1376912-69B1-473E-9CD5-B56436712785}">
      <dsp:nvSpPr>
        <dsp:cNvPr id="0" name=""/>
        <dsp:cNvSpPr/>
      </dsp:nvSpPr>
      <dsp:spPr>
        <a:xfrm>
          <a:off x="3140901" y="2715"/>
          <a:ext cx="814629" cy="78144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solidFill>
            <a:srgbClr val="000000"/>
          </a:solid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81B69-9000-4AC4-94B5-1B0ED1347BA7}">
      <dsp:nvSpPr>
        <dsp:cNvPr id="0" name=""/>
        <dsp:cNvSpPr/>
      </dsp:nvSpPr>
      <dsp:spPr>
        <a:xfrm>
          <a:off x="0" y="30862"/>
          <a:ext cx="6864351" cy="43173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integer</a:t>
          </a:r>
        </a:p>
      </dsp:txBody>
      <dsp:txXfrm>
        <a:off x="21075" y="51937"/>
        <a:ext cx="6822201" cy="389580"/>
      </dsp:txXfrm>
    </dsp:sp>
    <dsp:sp modelId="{0C553DC1-B867-4F98-AFAF-7385AFB148EF}">
      <dsp:nvSpPr>
        <dsp:cNvPr id="0" name=""/>
        <dsp:cNvSpPr/>
      </dsp:nvSpPr>
      <dsp:spPr>
        <a:xfrm>
          <a:off x="0" y="462592"/>
          <a:ext cx="68643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Whole number</a:t>
          </a:r>
        </a:p>
      </dsp:txBody>
      <dsp:txXfrm>
        <a:off x="0" y="462592"/>
        <a:ext cx="6864351" cy="298080"/>
      </dsp:txXfrm>
    </dsp:sp>
    <dsp:sp modelId="{03A974CE-AC5D-4C65-8193-229090B5B8AD}">
      <dsp:nvSpPr>
        <dsp:cNvPr id="0" name=""/>
        <dsp:cNvSpPr/>
      </dsp:nvSpPr>
      <dsp:spPr>
        <a:xfrm>
          <a:off x="0" y="760672"/>
          <a:ext cx="6864351" cy="431730"/>
        </a:xfrm>
        <a:prstGeom prst="roundRect">
          <a:avLst/>
        </a:prstGeom>
        <a:solidFill>
          <a:schemeClr val="accent3">
            <a:hueOff val="823466"/>
            <a:satOff val="0"/>
            <a:lumOff val="83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floating point number</a:t>
          </a:r>
        </a:p>
      </dsp:txBody>
      <dsp:txXfrm>
        <a:off x="21075" y="781747"/>
        <a:ext cx="6822201" cy="389580"/>
      </dsp:txXfrm>
    </dsp:sp>
    <dsp:sp modelId="{287351D8-902B-4988-A265-95BC955371B0}">
      <dsp:nvSpPr>
        <dsp:cNvPr id="0" name=""/>
        <dsp:cNvSpPr/>
      </dsp:nvSpPr>
      <dsp:spPr>
        <a:xfrm>
          <a:off x="0" y="1192402"/>
          <a:ext cx="68643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Number allowing decimal places</a:t>
          </a:r>
        </a:p>
      </dsp:txBody>
      <dsp:txXfrm>
        <a:off x="0" y="1192402"/>
        <a:ext cx="6864351" cy="298080"/>
      </dsp:txXfrm>
    </dsp:sp>
    <dsp:sp modelId="{957F8548-39B5-40B0-852E-E8DD65C9D766}">
      <dsp:nvSpPr>
        <dsp:cNvPr id="0" name=""/>
        <dsp:cNvSpPr/>
      </dsp:nvSpPr>
      <dsp:spPr>
        <a:xfrm>
          <a:off x="0" y="1490482"/>
          <a:ext cx="6864351" cy="431730"/>
        </a:xfrm>
        <a:prstGeom prst="roundRect">
          <a:avLst/>
        </a:prstGeom>
        <a:solidFill>
          <a:schemeClr val="accent3">
            <a:hueOff val="1646931"/>
            <a:satOff val="0"/>
            <a:lumOff val="167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Boolean</a:t>
          </a:r>
        </a:p>
      </dsp:txBody>
      <dsp:txXfrm>
        <a:off x="21075" y="1511557"/>
        <a:ext cx="6822201" cy="389580"/>
      </dsp:txXfrm>
    </dsp:sp>
    <dsp:sp modelId="{7D838362-A28A-4E41-AF8B-E4192D6674AC}">
      <dsp:nvSpPr>
        <dsp:cNvPr id="0" name=""/>
        <dsp:cNvSpPr/>
      </dsp:nvSpPr>
      <dsp:spPr>
        <a:xfrm>
          <a:off x="0" y="1922212"/>
          <a:ext cx="6864351"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Logical true or false</a:t>
          </a:r>
        </a:p>
        <a:p>
          <a:pPr marL="114300" lvl="1" indent="-114300" algn="l" defTabSz="622300">
            <a:lnSpc>
              <a:spcPct val="90000"/>
            </a:lnSpc>
            <a:spcBef>
              <a:spcPct val="0"/>
            </a:spcBef>
            <a:spcAft>
              <a:spcPct val="20000"/>
            </a:spcAft>
            <a:buChar char="•"/>
          </a:pPr>
          <a:r>
            <a:rPr lang="en-GB" sz="1400" kern="1200" dirty="0"/>
            <a:t>Named after English Mathematician George Boole (1815-1864)</a:t>
          </a:r>
        </a:p>
      </dsp:txBody>
      <dsp:txXfrm>
        <a:off x="0" y="1922212"/>
        <a:ext cx="6864351" cy="484380"/>
      </dsp:txXfrm>
    </dsp:sp>
    <dsp:sp modelId="{80E506E1-29D4-4700-8D69-8081DB065956}">
      <dsp:nvSpPr>
        <dsp:cNvPr id="0" name=""/>
        <dsp:cNvSpPr/>
      </dsp:nvSpPr>
      <dsp:spPr>
        <a:xfrm>
          <a:off x="0" y="2406592"/>
          <a:ext cx="6864351" cy="431730"/>
        </a:xfrm>
        <a:prstGeom prst="roundRect">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character</a:t>
          </a:r>
        </a:p>
      </dsp:txBody>
      <dsp:txXfrm>
        <a:off x="21075" y="2427667"/>
        <a:ext cx="6822201" cy="389580"/>
      </dsp:txXfrm>
    </dsp:sp>
    <dsp:sp modelId="{A36467BD-1296-4BFB-8193-7621E8BE2DDD}">
      <dsp:nvSpPr>
        <dsp:cNvPr id="0" name=""/>
        <dsp:cNvSpPr/>
      </dsp:nvSpPr>
      <dsp:spPr>
        <a:xfrm>
          <a:off x="0" y="2838323"/>
          <a:ext cx="6864351"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A single </a:t>
          </a:r>
          <a:r>
            <a:rPr lang="en-GB" sz="1400" i="1" kern="1200" dirty="0"/>
            <a:t>character</a:t>
          </a:r>
        </a:p>
        <a:p>
          <a:pPr marL="114300" lvl="1" indent="-114300" algn="l" defTabSz="622300">
            <a:lnSpc>
              <a:spcPct val="90000"/>
            </a:lnSpc>
            <a:spcBef>
              <a:spcPct val="0"/>
            </a:spcBef>
            <a:spcAft>
              <a:spcPct val="20000"/>
            </a:spcAft>
            <a:buChar char="•"/>
          </a:pPr>
          <a:r>
            <a:rPr lang="en-GB" sz="1400" b="0" i="0" kern="1200" dirty="0"/>
            <a:t>Not just ASCII</a:t>
          </a:r>
          <a:endParaRPr lang="en-GB" sz="1400" i="1" kern="1200" dirty="0"/>
        </a:p>
        <a:p>
          <a:pPr marL="114300" lvl="1" indent="-114300" algn="l" defTabSz="622300">
            <a:lnSpc>
              <a:spcPct val="90000"/>
            </a:lnSpc>
            <a:spcBef>
              <a:spcPct val="0"/>
            </a:spcBef>
            <a:spcAft>
              <a:spcPct val="20000"/>
            </a:spcAft>
            <a:buChar char="•"/>
          </a:pPr>
          <a:r>
            <a:rPr lang="en-GB" sz="1400" b="0" i="0" kern="1200" dirty="0"/>
            <a:t>Unicode Scalar Value – not the same as a Unicode code point</a:t>
          </a:r>
          <a:endParaRPr lang="en-GB" sz="1400" kern="1200" dirty="0"/>
        </a:p>
        <a:p>
          <a:pPr marL="114300" lvl="1" indent="-114300" algn="l" defTabSz="622300">
            <a:lnSpc>
              <a:spcPct val="90000"/>
            </a:lnSpc>
            <a:spcBef>
              <a:spcPct val="0"/>
            </a:spcBef>
            <a:spcAft>
              <a:spcPct val="20000"/>
            </a:spcAft>
            <a:buChar char="•"/>
          </a:pPr>
          <a:r>
            <a:rPr lang="en-GB" sz="1400" kern="1200" dirty="0"/>
            <a:t>4 bytes each</a:t>
          </a:r>
        </a:p>
      </dsp:txBody>
      <dsp:txXfrm>
        <a:off x="0" y="2838323"/>
        <a:ext cx="6864351" cy="968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2C606-F81B-491C-A131-C529D462D325}">
      <dsp:nvSpPr>
        <dsp:cNvPr id="0" name=""/>
        <dsp:cNvSpPr/>
      </dsp:nvSpPr>
      <dsp:spPr>
        <a:xfrm>
          <a:off x="0" y="161378"/>
          <a:ext cx="6864351" cy="455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tuple</a:t>
          </a:r>
        </a:p>
      </dsp:txBody>
      <dsp:txXfrm>
        <a:off x="22246" y="183624"/>
        <a:ext cx="6819859" cy="411223"/>
      </dsp:txXfrm>
    </dsp:sp>
    <dsp:sp modelId="{C30B76EB-D286-4CEE-B0FD-41005C3DF711}">
      <dsp:nvSpPr>
        <dsp:cNvPr id="0" name=""/>
        <dsp:cNvSpPr/>
      </dsp:nvSpPr>
      <dsp:spPr>
        <a:xfrm>
          <a:off x="0" y="617093"/>
          <a:ext cx="6864351"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dirty="0"/>
            <a:t>Groups a number of values</a:t>
          </a:r>
        </a:p>
        <a:p>
          <a:pPr marL="114300" lvl="1" indent="-114300" algn="l" defTabSz="666750">
            <a:lnSpc>
              <a:spcPct val="90000"/>
            </a:lnSpc>
            <a:spcBef>
              <a:spcPct val="0"/>
            </a:spcBef>
            <a:spcAft>
              <a:spcPct val="20000"/>
            </a:spcAft>
            <a:buChar char="•"/>
          </a:pPr>
          <a:r>
            <a:rPr lang="en-GB" sz="1500" kern="1200" dirty="0"/>
            <a:t>Have a fixed length – once declared, they cannot shrink or grow</a:t>
          </a:r>
        </a:p>
        <a:p>
          <a:pPr marL="114300" lvl="1" indent="-114300" algn="l" defTabSz="666750">
            <a:lnSpc>
              <a:spcPct val="90000"/>
            </a:lnSpc>
            <a:spcBef>
              <a:spcPct val="0"/>
            </a:spcBef>
            <a:spcAft>
              <a:spcPct val="20000"/>
            </a:spcAft>
            <a:buChar char="•"/>
          </a:pPr>
          <a:r>
            <a:rPr lang="en-GB" sz="1500" kern="1200" dirty="0"/>
            <a:t>Values inside a tuple can be:</a:t>
          </a:r>
        </a:p>
        <a:p>
          <a:pPr marL="271463" lvl="1" indent="-185738" algn="l" defTabSz="666750">
            <a:lnSpc>
              <a:spcPct val="90000"/>
            </a:lnSpc>
            <a:spcBef>
              <a:spcPct val="0"/>
            </a:spcBef>
            <a:spcAft>
              <a:spcPct val="20000"/>
            </a:spcAft>
            <a:buChar char="•"/>
          </a:pPr>
          <a:r>
            <a:rPr lang="en-GB" sz="1500" kern="1200" dirty="0"/>
            <a:t>all the same data type (homogenous)</a:t>
          </a:r>
        </a:p>
        <a:p>
          <a:pPr marL="271463" lvl="1" indent="-185738" algn="l" defTabSz="666750">
            <a:lnSpc>
              <a:spcPct val="90000"/>
            </a:lnSpc>
            <a:spcBef>
              <a:spcPct val="0"/>
            </a:spcBef>
            <a:spcAft>
              <a:spcPct val="20000"/>
            </a:spcAft>
            <a:buChar char="•"/>
          </a:pPr>
          <a:r>
            <a:rPr lang="en-GB" sz="1500" kern="1200" dirty="0"/>
            <a:t>different data types (heterogenous)</a:t>
          </a:r>
        </a:p>
        <a:p>
          <a:pPr marL="114300" lvl="1" indent="0" algn="l" defTabSz="666750">
            <a:lnSpc>
              <a:spcPct val="90000"/>
            </a:lnSpc>
            <a:spcBef>
              <a:spcPct val="0"/>
            </a:spcBef>
            <a:spcAft>
              <a:spcPct val="20000"/>
            </a:spcAft>
            <a:buChar char="•"/>
          </a:pPr>
          <a:endParaRPr lang="en-GB" sz="1500" kern="1200" dirty="0"/>
        </a:p>
      </dsp:txBody>
      <dsp:txXfrm>
        <a:off x="0" y="617093"/>
        <a:ext cx="6864351" cy="1573199"/>
      </dsp:txXfrm>
    </dsp:sp>
    <dsp:sp modelId="{14DE9066-B603-4742-A461-E8EA9EC68F68}">
      <dsp:nvSpPr>
        <dsp:cNvPr id="0" name=""/>
        <dsp:cNvSpPr/>
      </dsp:nvSpPr>
      <dsp:spPr>
        <a:xfrm>
          <a:off x="0" y="2190293"/>
          <a:ext cx="6864351" cy="455715"/>
        </a:xfrm>
        <a:prstGeom prst="roundRect">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array</a:t>
          </a:r>
        </a:p>
      </dsp:txBody>
      <dsp:txXfrm>
        <a:off x="22246" y="2212539"/>
        <a:ext cx="6819859" cy="411223"/>
      </dsp:txXfrm>
    </dsp:sp>
    <dsp:sp modelId="{2C89E7BB-E163-4EEE-B4C3-CFB17237CD68}">
      <dsp:nvSpPr>
        <dsp:cNvPr id="0" name=""/>
        <dsp:cNvSpPr/>
      </dsp:nvSpPr>
      <dsp:spPr>
        <a:xfrm>
          <a:off x="0" y="2646008"/>
          <a:ext cx="6864351"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94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GB" sz="1500" kern="1200" dirty="0"/>
            <a:t>Groups a number of values</a:t>
          </a:r>
        </a:p>
        <a:p>
          <a:pPr marL="114300" lvl="1" indent="-114300" algn="l" defTabSz="666750">
            <a:lnSpc>
              <a:spcPct val="90000"/>
            </a:lnSpc>
            <a:spcBef>
              <a:spcPct val="0"/>
            </a:spcBef>
            <a:spcAft>
              <a:spcPct val="20000"/>
            </a:spcAft>
            <a:buChar char="•"/>
          </a:pPr>
          <a:r>
            <a:rPr lang="en-GB" sz="1500" kern="1200" dirty="0"/>
            <a:t>Values inside an array must be the same data type (homogenous)</a:t>
          </a:r>
        </a:p>
        <a:p>
          <a:pPr marL="114300" lvl="1" indent="-114300" algn="l" defTabSz="666750">
            <a:lnSpc>
              <a:spcPct val="90000"/>
            </a:lnSpc>
            <a:spcBef>
              <a:spcPct val="0"/>
            </a:spcBef>
            <a:spcAft>
              <a:spcPct val="20000"/>
            </a:spcAft>
            <a:buChar char="•"/>
          </a:pPr>
          <a:r>
            <a:rPr lang="en-GB" sz="1500" kern="1200" dirty="0"/>
            <a:t>Unlike arrays in other languages, Rust's have a fixed length</a:t>
          </a:r>
        </a:p>
        <a:p>
          <a:pPr marL="114300" lvl="1" indent="-114300" algn="l" defTabSz="666750">
            <a:lnSpc>
              <a:spcPct val="90000"/>
            </a:lnSpc>
            <a:spcBef>
              <a:spcPct val="0"/>
            </a:spcBef>
            <a:spcAft>
              <a:spcPct val="20000"/>
            </a:spcAft>
            <a:buChar char="•"/>
          </a:pPr>
          <a:r>
            <a:rPr lang="en-GB" sz="1500" kern="1200" dirty="0"/>
            <a:t>A "</a:t>
          </a:r>
          <a:r>
            <a:rPr lang="en-GB" sz="1500" b="1" kern="1200" dirty="0"/>
            <a:t>slice</a:t>
          </a:r>
          <a:r>
            <a:rPr lang="en-GB" sz="1500" kern="1200" dirty="0"/>
            <a:t>" can be used to </a:t>
          </a:r>
          <a:r>
            <a:rPr lang="en-GB" sz="1500" b="1" kern="1200" dirty="0"/>
            <a:t>borrow</a:t>
          </a:r>
          <a:r>
            <a:rPr lang="en-GB" sz="1500" kern="1200" dirty="0"/>
            <a:t> a section of an array</a:t>
          </a:r>
        </a:p>
        <a:p>
          <a:pPr marL="114300" lvl="1" indent="-114300" algn="l" defTabSz="666750">
            <a:lnSpc>
              <a:spcPct val="90000"/>
            </a:lnSpc>
            <a:spcBef>
              <a:spcPct val="0"/>
            </a:spcBef>
            <a:spcAft>
              <a:spcPct val="20000"/>
            </a:spcAft>
            <a:buChar char="•"/>
          </a:pPr>
          <a:endParaRPr lang="en-GB" sz="1500" kern="1200" dirty="0"/>
        </a:p>
      </dsp:txBody>
      <dsp:txXfrm>
        <a:off x="0" y="2646008"/>
        <a:ext cx="6864351" cy="1297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46837-3B4F-43E7-B4C4-5EA626B56EB4}">
      <dsp:nvSpPr>
        <dsp:cNvPr id="0" name=""/>
        <dsp:cNvSpPr/>
      </dsp:nvSpPr>
      <dsp:spPr>
        <a:xfrm>
          <a:off x="30" y="3133"/>
          <a:ext cx="2896788" cy="691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Option&lt;T&gt; </a:t>
          </a:r>
          <a:endParaRPr lang="en-GB" sz="1800" kern="1200" dirty="0"/>
        </a:p>
      </dsp:txBody>
      <dsp:txXfrm>
        <a:off x="30" y="3133"/>
        <a:ext cx="2896788" cy="691200"/>
      </dsp:txXfrm>
    </dsp:sp>
    <dsp:sp modelId="{B898AF4D-4F58-46FF-8DA3-E8E6485DDE85}">
      <dsp:nvSpPr>
        <dsp:cNvPr id="0" name=""/>
        <dsp:cNvSpPr/>
      </dsp:nvSpPr>
      <dsp:spPr>
        <a:xfrm>
          <a:off x="30" y="694333"/>
          <a:ext cx="2896788" cy="131760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essentially a </a:t>
          </a:r>
          <a:r>
            <a:rPr lang="en-GB" sz="1800" b="1" kern="1200" dirty="0"/>
            <a:t>nullable</a:t>
          </a:r>
          <a:r>
            <a:rPr lang="en-GB" sz="1800" kern="1200" dirty="0"/>
            <a:t> type</a:t>
          </a:r>
        </a:p>
        <a:p>
          <a:pPr marL="171450" lvl="1" indent="-171450" algn="l" defTabSz="800100">
            <a:lnSpc>
              <a:spcPct val="90000"/>
            </a:lnSpc>
            <a:spcBef>
              <a:spcPct val="0"/>
            </a:spcBef>
            <a:spcAft>
              <a:spcPct val="15000"/>
            </a:spcAft>
            <a:buChar char="•"/>
          </a:pPr>
          <a:r>
            <a:rPr lang="en-GB" sz="1800" kern="1200" dirty="0"/>
            <a:t>values of  </a:t>
          </a:r>
          <a:r>
            <a:rPr lang="en-GB" sz="1800" b="1" kern="1200" dirty="0"/>
            <a:t>None </a:t>
          </a:r>
          <a:r>
            <a:rPr lang="en-GB" sz="1800" kern="1200" dirty="0"/>
            <a:t>or</a:t>
          </a:r>
          <a:r>
            <a:rPr lang="en-GB" sz="1800" b="1" kern="1200" dirty="0"/>
            <a:t> Some(&lt;T&gt;)</a:t>
          </a:r>
          <a:endParaRPr lang="en-GB" sz="1800" kern="1200" dirty="0"/>
        </a:p>
      </dsp:txBody>
      <dsp:txXfrm>
        <a:off x="30" y="694333"/>
        <a:ext cx="2896788" cy="1317600"/>
      </dsp:txXfrm>
    </dsp:sp>
    <dsp:sp modelId="{0D0C7A02-CDB9-4937-B8CF-C96EF0551939}">
      <dsp:nvSpPr>
        <dsp:cNvPr id="0" name=""/>
        <dsp:cNvSpPr/>
      </dsp:nvSpPr>
      <dsp:spPr>
        <a:xfrm>
          <a:off x="3302369" y="3133"/>
          <a:ext cx="2896788" cy="6912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dirty="0"/>
            <a:t>Result&lt;T, E&gt;</a:t>
          </a:r>
          <a:endParaRPr lang="en-GB" sz="1800" kern="1200" dirty="0"/>
        </a:p>
      </dsp:txBody>
      <dsp:txXfrm>
        <a:off x="3302369" y="3133"/>
        <a:ext cx="2896788" cy="691200"/>
      </dsp:txXfrm>
    </dsp:sp>
    <dsp:sp modelId="{59F0CC75-4A62-4A49-95DE-B39B61E8FB78}">
      <dsp:nvSpPr>
        <dsp:cNvPr id="0" name=""/>
        <dsp:cNvSpPr/>
      </dsp:nvSpPr>
      <dsp:spPr>
        <a:xfrm>
          <a:off x="3302369" y="694333"/>
          <a:ext cx="2896788" cy="1317600"/>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returns</a:t>
          </a:r>
          <a:r>
            <a:rPr lang="en-GB" sz="1800" kern="1200" dirty="0"/>
            <a:t> either a </a:t>
          </a:r>
        </a:p>
        <a:p>
          <a:pPr marL="171450" lvl="1" indent="-171450" algn="l" defTabSz="800100">
            <a:lnSpc>
              <a:spcPct val="90000"/>
            </a:lnSpc>
            <a:spcBef>
              <a:spcPct val="0"/>
            </a:spcBef>
            <a:spcAft>
              <a:spcPct val="15000"/>
            </a:spcAft>
            <a:buFont typeface="Arial" panose="020B0604020202020204" pitchFamily="34" charset="0"/>
            <a:buChar char="•"/>
          </a:pPr>
          <a:r>
            <a:rPr lang="en-GB" sz="1800" b="1" kern="1200" dirty="0"/>
            <a:t>value of type T </a:t>
          </a:r>
          <a:r>
            <a:rPr lang="en-GB" sz="1800" kern="1200" dirty="0"/>
            <a:t>or an </a:t>
          </a:r>
          <a:r>
            <a:rPr lang="en-GB" sz="1800" b="1" kern="1200" dirty="0"/>
            <a:t>Error E</a:t>
          </a:r>
          <a:endParaRPr lang="en-GB" sz="1800" kern="1200" dirty="0"/>
        </a:p>
      </dsp:txBody>
      <dsp:txXfrm>
        <a:off x="3302369" y="694333"/>
        <a:ext cx="2896788" cy="131760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17/10/2023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17/10/2023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we've used a mixture of integer literals (signed, unsigned and hexadecimal) to illustrate Rust's flexibility.  The separator ("_" symbol) has also been used to improve the readability of larger values ("snake case").</a:t>
            </a:r>
          </a:p>
          <a:p>
            <a:endParaRPr lang="en-GB" dirty="0"/>
          </a:p>
          <a:p>
            <a:r>
              <a:rPr lang="en-GB" dirty="0"/>
              <a:t>As you can see, creating a variable and binding a value to it is fairly simple.  Rust uses static typing and can either make use of your type annotations or make its own inferences from the context it "sees" in the code.</a:t>
            </a:r>
          </a:p>
          <a:p>
            <a:endParaRPr lang="en-GB" dirty="0"/>
          </a:p>
          <a:p>
            <a:r>
              <a:rPr lang="en-GB" dirty="0"/>
              <a:t>However, when using default compilation settings, any attempt to bind a literal value outside a data type's valid range will generate an error.  </a:t>
            </a:r>
          </a:p>
          <a:p>
            <a:endParaRPr lang="en-GB" dirty="0"/>
          </a:p>
          <a:p>
            <a:endParaRPr lang="en-GB" dirty="0"/>
          </a:p>
          <a:p>
            <a:endParaRPr lang="en-GB" dirty="0"/>
          </a:p>
          <a:p>
            <a:r>
              <a:rPr lang="en-GB" b="1" dirty="0"/>
              <a:t>Technical note.</a:t>
            </a:r>
          </a:p>
          <a:p>
            <a:endParaRPr lang="en-GB" dirty="0"/>
          </a:p>
          <a:p>
            <a:r>
              <a:rPr lang="en-GB" dirty="0"/>
              <a:t>Please note that although the "</a:t>
            </a:r>
            <a:r>
              <a:rPr lang="en-GB" dirty="0" err="1"/>
              <a:t>num_hex</a:t>
            </a:r>
            <a:r>
              <a:rPr lang="en-GB" dirty="0"/>
              <a:t>" variable is bound to the value "0xA" (10 in hex), Rust's </a:t>
            </a:r>
            <a:r>
              <a:rPr lang="en-GB" dirty="0" err="1"/>
              <a:t>println</a:t>
            </a:r>
            <a:r>
              <a:rPr lang="en-GB" dirty="0"/>
              <a:t>! Macro will (by default) output it in decimal/denary.  This can be overridden using additional formatting.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86531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88483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p>
          <a:p>
            <a:endParaRPr lang="en-GB" dirty="0"/>
          </a:p>
          <a:p>
            <a:r>
              <a:rPr lang="en-GB" sz="1200" dirty="0"/>
              <a:t>Unfortunately, 1.0/5.0 cannot </a:t>
            </a:r>
            <a:r>
              <a:rPr lang="en-GB" sz="1200" b="0" dirty="0"/>
              <a:t>be stored in f32 as 0.2 – it will give a value of </a:t>
            </a:r>
            <a:r>
              <a:rPr lang="en-GB" sz="1200" b="0" i="0" dirty="0">
                <a:solidFill>
                  <a:srgbClr val="000000"/>
                </a:solidFill>
                <a:effectLst/>
                <a:latin typeface="Source Code Pro" panose="020B0604020202020204" pitchFamily="49" charset="0"/>
              </a:rPr>
              <a:t>0.20000000298023223876953125 instead.</a:t>
            </a:r>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50996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Of course, it is also possible to generate Boolean values from suitably evaluative Rust expressions, e.g.</a:t>
            </a:r>
          </a:p>
          <a:p>
            <a:endParaRPr lang="en-GB" b="0" dirty="0"/>
          </a:p>
          <a:p>
            <a:r>
              <a:rPr lang="en-US" b="0" dirty="0"/>
              <a:t>let age: i32 = 18;</a:t>
            </a:r>
          </a:p>
          <a:p>
            <a:r>
              <a:rPr lang="en-US" b="0" dirty="0"/>
              <a:t>let </a:t>
            </a:r>
            <a:r>
              <a:rPr lang="en-US" b="0" dirty="0" err="1"/>
              <a:t>is_adult</a:t>
            </a:r>
            <a:r>
              <a:rPr lang="en-US" b="0" dirty="0"/>
              <a:t>: bool = age &gt;= 18;</a:t>
            </a:r>
          </a:p>
          <a:p>
            <a:r>
              <a:rPr lang="en-US" b="0" dirty="0" err="1"/>
              <a:t>println</a:t>
            </a:r>
            <a:r>
              <a:rPr lang="en-US" b="0" dirty="0"/>
              <a:t>!("is adult? {}", </a:t>
            </a:r>
            <a:r>
              <a:rPr lang="en-US" b="0" dirty="0" err="1"/>
              <a:t>is_adult</a:t>
            </a:r>
            <a:r>
              <a:rPr lang="en-US" b="0" dirty="0"/>
              <a:t>);</a:t>
            </a:r>
          </a:p>
          <a:p>
            <a:endParaRPr lang="en-US" b="0" dirty="0"/>
          </a:p>
          <a:p>
            <a:r>
              <a:rPr lang="en-US" b="0" dirty="0"/>
              <a:t>would output:</a:t>
            </a:r>
          </a:p>
          <a:p>
            <a:endParaRPr lang="en-US" b="0" dirty="0"/>
          </a:p>
          <a:p>
            <a:r>
              <a:rPr lang="en-GB" b="0" dirty="0"/>
              <a:t>is adult? true</a:t>
            </a:r>
          </a:p>
          <a:p>
            <a:endParaRPr lang="en-GB" b="0" dirty="0"/>
          </a:p>
          <a:p>
            <a:r>
              <a:rPr lang="en-GB" b="0" dirty="0"/>
              <a:t>Boolean values are very much at the heart of many Rust programs, being key aspects of core flow control elements such as "if" statements and loops.</a:t>
            </a:r>
          </a:p>
          <a:p>
            <a:endParaRPr lang="en-GB" b="1" dirty="0"/>
          </a:p>
          <a:p>
            <a:endParaRPr lang="en-GB" b="1" dirty="0"/>
          </a:p>
          <a:p>
            <a:r>
              <a:rPr lang="en-GB" b="1" dirty="0"/>
              <a:t>Further reading:</a:t>
            </a:r>
          </a:p>
          <a:p>
            <a:r>
              <a:rPr lang="en-GB" dirty="0"/>
              <a:t>https://doc.rust-lang.org/std/primitive.char.html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81498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It's worth noting at this point that strings in Rust are different to character literals.  Indeed, there will be a separate chapter devoted entirely to strings as they are often seen as one of Rust's more challenging concepts, but this is generally due to Rust's determination to produce secure, fast and efficient executables.</a:t>
            </a:r>
          </a:p>
          <a:p>
            <a:endParaRPr lang="en-GB" b="1" dirty="0"/>
          </a:p>
          <a:p>
            <a:endParaRPr lang="en-GB" b="1" dirty="0"/>
          </a:p>
          <a:p>
            <a:r>
              <a:rPr lang="en-GB" b="1" dirty="0"/>
              <a:t>Technical notes.</a:t>
            </a:r>
          </a:p>
          <a:p>
            <a:r>
              <a:rPr lang="en-GB" b="0" dirty="0"/>
              <a:t>Output of Unicode characters depends on the supported by the font used in your command line interface, e.g. https://www.fileformat.info/info/unicode/font/consolas/list.htm</a:t>
            </a:r>
          </a:p>
          <a:p>
            <a:r>
              <a:rPr lang="en-GB" b="0" dirty="0"/>
              <a:t>Creating a char outside the defined range will result in (for fans of C): undefined behaviour.</a:t>
            </a:r>
          </a:p>
          <a:p>
            <a:endParaRPr lang="en-GB" dirty="0"/>
          </a:p>
          <a:p>
            <a:endParaRPr lang="en-GB" dirty="0"/>
          </a:p>
          <a:p>
            <a:r>
              <a:rPr lang="en-GB" b="1" dirty="0"/>
              <a:t>Further reading:</a:t>
            </a:r>
          </a:p>
          <a:p>
            <a:r>
              <a:rPr lang="en-GB" dirty="0"/>
              <a:t>https://doc.rust-lang.org/std/primitive.char.html</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701045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see more about tuples – but with data this time - in its own chapter.</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98587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a simple Rust program to demonstrate the use of scalars.</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examine both of these compound types in more detail later in a dedicated chapter.  For now, we'll just provide an overview.</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Technical Note.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want a list of multiple values which can shrink and grow – use a vector.</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3263206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Tuples can be members of other tuples, are printable (if no more than 12 elements, due to debug trait implementation) and can be empty (as per unit) or have a minimum of 1 element (although a comma must be appended).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number of fields in the tuple specifies its "arity", this is typically expressed as "n-</a:t>
            </a:r>
            <a:r>
              <a:rPr lang="en-GB" b="0" dirty="0" err="1"/>
              <a:t>ary</a:t>
            </a:r>
            <a:r>
              <a:rPr lang="en-GB" b="0" dirty="0"/>
              <a:t>", i.e. 2-ary is a tuple with 2 fields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We'll revisit tuples when we investigate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Technical note.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last code sample will generate two warnings for unused variables (val2, val3) but this will not prevent it executing.   We can prevent this warning using a _ pattern, e.g.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70C0"/>
                </a:solidFill>
                <a:latin typeface="Consolas" panose="020B0609020204030204" pitchFamily="49" charset="0"/>
              </a:rPr>
              <a:t>let</a:t>
            </a:r>
            <a:r>
              <a:rPr lang="en-GB" sz="1200" dirty="0">
                <a:latin typeface="Consolas" panose="020B0609020204030204" pitchFamily="49" charset="0"/>
              </a:rPr>
              <a:t> (val1, _, _) = mytup1;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It will effectively prevent the binding of the 2</a:t>
            </a:r>
            <a:r>
              <a:rPr lang="en-GB" b="0" baseline="30000" dirty="0"/>
              <a:t>nd</a:t>
            </a:r>
            <a:r>
              <a:rPr lang="en-GB" b="0" dirty="0"/>
              <a:t> and 3</a:t>
            </a:r>
            <a:r>
              <a:rPr lang="en-GB" b="0" baseline="30000" dirty="0"/>
              <a:t>rd</a:t>
            </a:r>
            <a:r>
              <a:rPr lang="en-GB" b="0" dirty="0"/>
              <a:t>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endParaRPr lang="en-GB" dirty="0"/>
          </a:p>
          <a:p>
            <a:r>
              <a:rPr lang="en-GB" b="1" dirty="0"/>
              <a:t>Further reading:</a:t>
            </a:r>
          </a:p>
          <a:p>
            <a:r>
              <a:rPr lang="en-GB" dirty="0"/>
              <a:t>https://doc.rust-lang.org/std/primitive.tuple.html</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50466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 arrays are not dissimilar to their equivalents in such languages as C.  Each array element is stored in contiguous (adjacent) memory addresses on the stack and their length is known at compile time because it is specified as part of its signature, e.g.</a:t>
            </a:r>
          </a:p>
          <a:p>
            <a:endParaRPr lang="en-GB" dirty="0"/>
          </a:p>
          <a:p>
            <a:r>
              <a:rPr lang="en-GB" sz="1200" dirty="0" err="1">
                <a:latin typeface="Consolas" panose="020B0609020204030204" pitchFamily="49" charset="0"/>
              </a:rPr>
              <a:t>my_data</a:t>
            </a:r>
            <a:r>
              <a:rPr lang="en-GB" sz="1200" dirty="0">
                <a:latin typeface="Consolas" panose="020B0609020204030204" pitchFamily="49" charset="0"/>
              </a:rPr>
              <a:t>: [</a:t>
            </a:r>
            <a:r>
              <a:rPr lang="en-GB" sz="1200" dirty="0">
                <a:solidFill>
                  <a:srgbClr val="0070C0"/>
                </a:solidFill>
                <a:latin typeface="Consolas" panose="020B0609020204030204" pitchFamily="49" charset="0"/>
              </a:rPr>
              <a:t>i32</a:t>
            </a:r>
            <a:r>
              <a:rPr lang="en-GB" sz="1200" dirty="0">
                <a:latin typeface="Consolas" panose="020B0609020204030204" pitchFamily="49" charset="0"/>
              </a:rPr>
              <a:t>; </a:t>
            </a:r>
            <a:r>
              <a:rPr lang="en-GB" sz="1200" b="1" dirty="0">
                <a:latin typeface="Consolas" panose="020B0609020204030204" pitchFamily="49" charset="0"/>
              </a:rPr>
              <a:t>6</a:t>
            </a:r>
            <a:r>
              <a:rPr lang="en-GB" sz="1200" dirty="0">
                <a:latin typeface="Consolas" panose="020B0609020204030204" pitchFamily="49" charset="0"/>
              </a:rPr>
              <a:t>] </a:t>
            </a:r>
          </a:p>
          <a:p>
            <a:endParaRPr lang="en-GB" sz="1200" dirty="0">
              <a:latin typeface="Consolas" panose="020B0609020204030204" pitchFamily="49" charset="0"/>
            </a:endParaRPr>
          </a:p>
          <a:p>
            <a:r>
              <a:rPr lang="en-GB" sz="1200" dirty="0">
                <a:latin typeface="Consolas" panose="020B0609020204030204" pitchFamily="49" charset="0"/>
              </a:rPr>
              <a:t>i32 is the Type ("T")</a:t>
            </a:r>
          </a:p>
          <a:p>
            <a:r>
              <a:rPr lang="en-GB" sz="1200" dirty="0">
                <a:latin typeface="Consolas" panose="020B0609020204030204" pitchFamily="49" charset="0"/>
              </a:rPr>
              <a:t>6 is the length</a:t>
            </a:r>
          </a:p>
          <a:p>
            <a:endParaRPr lang="en-GB" dirty="0"/>
          </a:p>
          <a:p>
            <a:r>
              <a:rPr lang="en-GB" dirty="0"/>
              <a:t>Consequently, when the </a:t>
            </a:r>
            <a:r>
              <a:rPr lang="en-GB" dirty="0" err="1"/>
              <a:t>size_of_val</a:t>
            </a:r>
            <a:r>
              <a:rPr lang="en-GB" dirty="0"/>
              <a:t>() function is used in the std crate, it will return the size of the pointed-to value in bytes; in this example it is 24 bytes because we have an array of 6 x 32-bit integers and each integer type required 4 bytes.</a:t>
            </a:r>
          </a:p>
          <a:p>
            <a:endParaRPr lang="en-GB" dirty="0"/>
          </a:p>
          <a:p>
            <a:r>
              <a:rPr lang="en-GB" dirty="0"/>
              <a:t>Similarly, the </a:t>
            </a:r>
            <a:r>
              <a:rPr lang="en-GB" dirty="0" err="1"/>
              <a:t>len</a:t>
            </a:r>
            <a:r>
              <a:rPr lang="en-GB" dirty="0"/>
              <a:t>() function can be used to return the "length" or number of elements in the array (6).</a:t>
            </a:r>
          </a:p>
          <a:p>
            <a:endParaRPr lang="en-GB" dirty="0"/>
          </a:p>
          <a:p>
            <a:r>
              <a:rPr lang="en-GB" dirty="0"/>
              <a:t>In common with many other languages, array elements are accessed via their index, with the array starting at 0.     Unlike C, an attempt to access elements which are considered "out of bounds" will result in a compile-time error if a literal is used, e.g.</a:t>
            </a:r>
          </a:p>
          <a:p>
            <a:endParaRPr lang="en-GB" dirty="0"/>
          </a:p>
          <a:p>
            <a:r>
              <a:rPr lang="en-GB" dirty="0"/>
              <a:t>C:\Users\QA\rust&gt;rustc myarray.rs</a:t>
            </a:r>
          </a:p>
          <a:p>
            <a:r>
              <a:rPr lang="en-GB" dirty="0"/>
              <a:t>error: this operation will panic at runtime</a:t>
            </a:r>
          </a:p>
          <a:p>
            <a:r>
              <a:rPr lang="en-GB" dirty="0"/>
              <a:t> --&gt; myarray.rs:6:35</a:t>
            </a:r>
          </a:p>
          <a:p>
            <a:r>
              <a:rPr lang="en-GB" dirty="0"/>
              <a:t>  |</a:t>
            </a:r>
          </a:p>
          <a:p>
            <a:r>
              <a:rPr lang="en-GB" dirty="0"/>
              <a:t>6 |     </a:t>
            </a:r>
            <a:r>
              <a:rPr lang="en-GB" dirty="0" err="1"/>
              <a:t>println</a:t>
            </a:r>
            <a:r>
              <a:rPr lang="en-GB" dirty="0"/>
              <a:t>!("1st element is {}", </a:t>
            </a:r>
            <a:r>
              <a:rPr lang="en-GB" dirty="0" err="1"/>
              <a:t>my_data</a:t>
            </a:r>
            <a:r>
              <a:rPr lang="en-GB" dirty="0"/>
              <a:t>[6]);</a:t>
            </a:r>
          </a:p>
          <a:p>
            <a:r>
              <a:rPr lang="en-GB" dirty="0"/>
              <a:t>  |                                   ^^^^^^^^^^ index out of bounds: the length is 6 but the index is 6</a:t>
            </a:r>
          </a:p>
          <a:p>
            <a:r>
              <a:rPr lang="en-GB" dirty="0"/>
              <a:t>  |</a:t>
            </a:r>
          </a:p>
          <a:p>
            <a:r>
              <a:rPr lang="en-GB" dirty="0"/>
              <a:t>  = note: `#[deny(</a:t>
            </a:r>
            <a:r>
              <a:rPr lang="en-GB" dirty="0" err="1"/>
              <a:t>unconditional_panic</a:t>
            </a:r>
            <a:r>
              <a:rPr lang="en-GB" dirty="0"/>
              <a:t>)]` on by default</a:t>
            </a:r>
          </a:p>
          <a:p>
            <a:endParaRPr lang="en-GB" dirty="0"/>
          </a:p>
          <a:p>
            <a:r>
              <a:rPr lang="en-GB" dirty="0"/>
              <a:t>error: aborting due to previous error</a:t>
            </a:r>
          </a:p>
          <a:p>
            <a:endParaRPr lang="en-GB" dirty="0"/>
          </a:p>
          <a:p>
            <a:endParaRPr lang="en-GB" dirty="0"/>
          </a:p>
          <a:p>
            <a:r>
              <a:rPr lang="en-GB" dirty="0"/>
              <a:t>In this example, trying to print element "6" is considered to be an invalid array element access.   </a:t>
            </a:r>
          </a:p>
          <a:p>
            <a:endParaRPr lang="en-GB" dirty="0"/>
          </a:p>
          <a:p>
            <a:endParaRPr lang="en-GB" b="1" dirty="0"/>
          </a:p>
          <a:p>
            <a:r>
              <a:rPr lang="en-GB" b="1" dirty="0"/>
              <a:t>Technical note</a:t>
            </a:r>
          </a:p>
          <a:p>
            <a:r>
              <a:rPr lang="en-GB" dirty="0"/>
              <a:t>It is possible to modify compilation settings so that this type of code is allowed to compile and result in a run-time error – essentially a "panic".   By having the </a:t>
            </a:r>
            <a:r>
              <a:rPr lang="en-US" dirty="0"/>
              <a:t>#[deny(unconditional_panic)] "on" by default, such errors are caught earlier, i.e. at compile time.</a:t>
            </a:r>
            <a:endParaRPr lang="en-GB" dirty="0"/>
          </a:p>
          <a:p>
            <a:endParaRPr lang="en-GB" dirty="0"/>
          </a:p>
          <a:p>
            <a:endParaRPr lang="en-GB" dirty="0"/>
          </a:p>
          <a:p>
            <a:r>
              <a:rPr lang="en-GB" b="1" dirty="0"/>
              <a:t>Further reading:</a:t>
            </a:r>
          </a:p>
          <a:p>
            <a:r>
              <a:rPr lang="en-GB" dirty="0"/>
              <a:t>https://doc.rust-lang.org/stable/rust-by-example/primitives/array.html</a:t>
            </a:r>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45407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a simple Rust program to demonstrate compound types such as tuples and arrays.</a:t>
            </a:r>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01071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dirty="0"/>
          </a:p>
          <a:p>
            <a:r>
              <a:rPr lang="en-GB" dirty="0"/>
              <a:t>The #[allow(dead_code)] attribute is allowing us to define the other members/fields of the structure without explicitly using them.  Otherwise, the compiler would emit a warning.</a:t>
            </a:r>
          </a:p>
          <a:p>
            <a:endParaRPr lang="en-GB" dirty="0"/>
          </a:p>
          <a:p>
            <a:r>
              <a:rPr lang="en-GB" dirty="0"/>
              <a:t>The #[derive(Debug)] attribute is providing a basic implementation of the Debug trait (i.e. being able to use :? in the </a:t>
            </a:r>
            <a:r>
              <a:rPr lang="en-GB" dirty="0" err="1"/>
              <a:t>println</a:t>
            </a:r>
            <a:r>
              <a:rPr lang="en-GB" dirty="0"/>
              <a:t>! Macro’s formatter) for the following structure (“Client”).</a:t>
            </a:r>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1295738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Much more on these as we progress through the various topics!</a:t>
            </a:r>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1363234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133379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 practical perspective you can hopefully interpret that, for example, Platform::Windows() is actually a function call that creates an instance of this Platform </a:t>
            </a:r>
            <a:r>
              <a:rPr lang="en-GB" dirty="0" err="1"/>
              <a:t>enum</a:t>
            </a:r>
            <a:r>
              <a:rPr lang="en-GB" dirty="0"/>
              <a:t> variant with the appropriate attached data initialised ("Win", a string, and 7, an unsigned 8-bit integer).</a:t>
            </a:r>
          </a:p>
          <a:p>
            <a:endParaRPr lang="en-GB" dirty="0"/>
          </a:p>
          <a:p>
            <a:r>
              <a:rPr lang="en-GB" dirty="0"/>
              <a:t>There's an implicit advantage here of using this </a:t>
            </a:r>
            <a:r>
              <a:rPr lang="en-GB" dirty="0" err="1"/>
              <a:t>enum</a:t>
            </a:r>
            <a:r>
              <a:rPr lang="en-GB" dirty="0"/>
              <a:t> feature over structures – the ability to have different values associated; they are all potential platforms, but the data stored against each variant can be different.  This isn't possible in a traditional structure – we'd have to wrap a normal value-less </a:t>
            </a:r>
            <a:r>
              <a:rPr lang="en-GB" dirty="0" err="1"/>
              <a:t>enum</a:t>
            </a:r>
            <a:r>
              <a:rPr lang="en-GB" dirty="0"/>
              <a:t> in that structure and have an additional data item (probably a string, which stores all potential values in a faceted manner).</a:t>
            </a:r>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949322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a simple Rust program to demonstrate the use of structures.</a:t>
            </a:r>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1014858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29</a:t>
            </a:fld>
            <a:endParaRPr lang="en-GB"/>
          </a:p>
        </p:txBody>
      </p:sp>
    </p:spTree>
    <p:extLst>
      <p:ext uri="{BB962C8B-B14F-4D97-AF65-F5344CB8AC3E}">
        <p14:creationId xmlns:p14="http://schemas.microsoft.com/office/powerpoint/2010/main" val="45217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Rust's goal is always memory safety; ensuring data types are statically and strongly typed is a key element.</a:t>
            </a:r>
          </a:p>
          <a:p>
            <a:endParaRPr lang="en-GB" dirty="0"/>
          </a:p>
          <a:p>
            <a:r>
              <a:rPr lang="en-GB" dirty="0"/>
              <a:t>Further reading:</a:t>
            </a:r>
          </a:p>
          <a:p>
            <a:r>
              <a:rPr lang="en-GB" dirty="0"/>
              <a:t>https://www.bbc.com/future/article/20150505-the-numbers-that-lead-to-disaster</a:t>
            </a:r>
          </a:p>
          <a:p>
            <a:r>
              <a:rPr lang="en-GB" dirty="0"/>
              <a:t>https://www.youtube.com/watch?v=5tJPXYA0Nec</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38246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Note.</a:t>
            </a:r>
          </a:p>
          <a:p>
            <a:endParaRPr lang="en-GB" b="1" dirty="0"/>
          </a:p>
          <a:p>
            <a:r>
              <a:rPr lang="en-GB" b="0" dirty="0"/>
              <a:t>If no type annotation is used:</a:t>
            </a:r>
          </a:p>
          <a:p>
            <a:endParaRPr lang="en-GB" dirty="0"/>
          </a:p>
          <a:p>
            <a:r>
              <a:rPr lang="en-GB" b="1" dirty="0"/>
              <a:t>Integers</a:t>
            </a:r>
            <a:r>
              <a:rPr lang="en-GB" dirty="0"/>
              <a:t> default to </a:t>
            </a:r>
            <a:r>
              <a:rPr lang="en-GB" b="1" dirty="0"/>
              <a:t>i32</a:t>
            </a:r>
            <a:r>
              <a:rPr lang="en-GB" dirty="0"/>
              <a:t> (32-bit integers)</a:t>
            </a:r>
          </a:p>
          <a:p>
            <a:r>
              <a:rPr lang="en-GB" b="1" dirty="0"/>
              <a:t>Floats</a:t>
            </a:r>
            <a:r>
              <a:rPr lang="en-GB" dirty="0"/>
              <a:t> default to </a:t>
            </a:r>
            <a:r>
              <a:rPr lang="en-GB" b="1" dirty="0"/>
              <a:t>f64</a:t>
            </a:r>
            <a:r>
              <a:rPr lang="en-GB" dirty="0"/>
              <a:t> (64-bit floating-point number)</a:t>
            </a:r>
          </a:p>
          <a:p>
            <a:endParaRPr lang="en-GB" dirty="0"/>
          </a:p>
          <a:p>
            <a:r>
              <a:rPr lang="en-GB" dirty="0"/>
              <a:t>A general rule to remember is that Rust's compiler is pretty adept at identifying (or inferring) data types and will generally do a very good job, consequently you will see varying levels of type annotation in the Rust community.  We suggest using it where possible as it is generally better to be explicit rather than implicit when coding as it improves readability and underlines your original intent.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417624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imagine, flipping the normal conventions over the mutability of data means that the software engineer must make conscious choices about which values will and won't need to change during the lifetime of a program.  By making things immutable by default, safer systems are encouraged by forcing the programmer to think more carefully ("What </a:t>
            </a:r>
            <a:r>
              <a:rPr lang="en-GB" i="1" dirty="0"/>
              <a:t>needs</a:t>
            </a:r>
            <a:r>
              <a:rPr lang="en-GB" dirty="0"/>
              <a:t> to change?")</a:t>
            </a:r>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10892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You've seen this concept </a:t>
            </a:r>
            <a:r>
              <a:rPr lang="en-GB"/>
              <a:t>before when we examined </a:t>
            </a:r>
            <a:r>
              <a:rPr lang="en-GB" dirty="0"/>
              <a:t>the concept of Ownership.</a:t>
            </a:r>
          </a:p>
          <a:p>
            <a:endParaRPr lang="en-GB" dirty="0"/>
          </a:p>
          <a:p>
            <a:r>
              <a:rPr lang="en-GB" dirty="0"/>
              <a:t>Compare and contrast this security model to C's mutable by default, unless the "</a:t>
            </a:r>
            <a:r>
              <a:rPr lang="en-GB" dirty="0" err="1"/>
              <a:t>const</a:t>
            </a:r>
            <a:r>
              <a:rPr lang="en-GB" dirty="0"/>
              <a:t>" access modifier is used to make it read-only.</a:t>
            </a:r>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3265270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note – the character primitive is not the same as a string.</a:t>
            </a:r>
          </a:p>
          <a:p>
            <a:endParaRPr lang="en-GB" b="1" dirty="0"/>
          </a:p>
          <a:p>
            <a:endParaRPr lang="en-GB" b="1" dirty="0"/>
          </a:p>
          <a:p>
            <a:r>
              <a:rPr lang="en-GB" b="1" dirty="0"/>
              <a:t>Technical notes</a:t>
            </a:r>
          </a:p>
          <a:p>
            <a:endParaRPr lang="en-GB" b="1" dirty="0"/>
          </a:p>
          <a:p>
            <a:r>
              <a:rPr lang="en-GB" b="0" dirty="0"/>
              <a:t>Floating point numbers can also represent special values such as </a:t>
            </a:r>
            <a:r>
              <a:rPr lang="en-GB" b="0" dirty="0" err="1"/>
              <a:t>NaN</a:t>
            </a:r>
            <a:r>
              <a:rPr lang="en-GB" b="0" dirty="0"/>
              <a:t> ("not a number"), positive and negative infinity and -0.0</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309007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Rust has some interesting additions when writing numeric literals:</a:t>
            </a:r>
          </a:p>
          <a:p>
            <a:endParaRPr lang="en-GB" b="0" dirty="0"/>
          </a:p>
          <a:p>
            <a:pPr marL="228600" indent="-228600">
              <a:buAutoNum type="arabicPeriod"/>
            </a:pPr>
            <a:r>
              <a:rPr lang="en-GB" b="0" dirty="0"/>
              <a:t>A visual separator (underline or "_") can be used to separate longer sequences to improve readability</a:t>
            </a:r>
          </a:p>
          <a:p>
            <a:pPr marL="228600" indent="-228600">
              <a:buAutoNum type="arabicPeriod"/>
            </a:pPr>
            <a:r>
              <a:rPr lang="en-GB" b="0" dirty="0"/>
              <a:t>All bar the byte literal allow the developer to place a data type suffix, e.g. 512</a:t>
            </a:r>
            <a:r>
              <a:rPr lang="en-GB" b="1" dirty="0"/>
              <a:t>u32</a:t>
            </a:r>
          </a:p>
          <a:p>
            <a:pPr marL="228600" indent="-228600">
              <a:buAutoNum type="arabicPeriod"/>
            </a:pPr>
            <a:endParaRPr lang="en-GB" b="1" dirty="0"/>
          </a:p>
          <a:p>
            <a:r>
              <a:rPr lang="en-GB" b="0" dirty="0"/>
              <a:t>Let's examine the different sizes available…</a:t>
            </a:r>
          </a:p>
          <a:p>
            <a:endParaRPr lang="en-GB" b="0" dirty="0"/>
          </a:p>
          <a:p>
            <a:endParaRPr lang="en-GB" b="1" dirty="0"/>
          </a:p>
          <a:p>
            <a:r>
              <a:rPr lang="en-GB" b="1" dirty="0"/>
              <a:t>Technical note.</a:t>
            </a:r>
          </a:p>
          <a:p>
            <a:endParaRPr lang="en-GB" dirty="0"/>
          </a:p>
          <a:p>
            <a:r>
              <a:rPr lang="en-GB" dirty="0"/>
              <a:t>Byte is only available as u8 (unsigned, 8 bits) </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256435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C where sizes tend to be relative, e.g. short &lt; int &lt; long, Rust specifies set lengths for its types.</a:t>
            </a:r>
          </a:p>
          <a:p>
            <a:endParaRPr lang="en-GB" dirty="0"/>
          </a:p>
          <a:p>
            <a:r>
              <a:rPr lang="en-GB" dirty="0"/>
              <a:t>How does the limit work?</a:t>
            </a:r>
          </a:p>
          <a:p>
            <a:endParaRPr lang="en-GB" dirty="0"/>
          </a:p>
          <a:p>
            <a:r>
              <a:rPr lang="en-GB" dirty="0"/>
              <a:t>Well, it works like this:</a:t>
            </a:r>
          </a:p>
          <a:p>
            <a:endParaRPr lang="en-GB" dirty="0"/>
          </a:p>
          <a:p>
            <a:r>
              <a:rPr lang="en-GB" dirty="0"/>
              <a:t>For a i8 integer variant (signed, 8 bits) our limits are:	 -2</a:t>
            </a:r>
            <a:r>
              <a:rPr lang="en-GB" baseline="30000" dirty="0"/>
              <a:t>8-1</a:t>
            </a:r>
            <a:r>
              <a:rPr lang="en-GB" dirty="0"/>
              <a:t> to 2</a:t>
            </a:r>
            <a:r>
              <a:rPr lang="en-GB" baseline="30000" dirty="0"/>
              <a:t>8-1</a:t>
            </a:r>
            <a:r>
              <a:rPr lang="en-GB" dirty="0"/>
              <a:t> -1 </a:t>
            </a:r>
            <a:r>
              <a:rPr lang="en-GB" u="sng" dirty="0"/>
              <a:t>or</a:t>
            </a:r>
            <a:r>
              <a:rPr lang="en-GB" dirty="0"/>
              <a:t> -2</a:t>
            </a:r>
            <a:r>
              <a:rPr lang="en-GB" baseline="30000" dirty="0"/>
              <a:t>7</a:t>
            </a:r>
            <a:r>
              <a:rPr lang="en-GB" dirty="0"/>
              <a:t> to 2</a:t>
            </a:r>
            <a:r>
              <a:rPr lang="en-GB" baseline="30000" dirty="0"/>
              <a:t>7 -1 </a:t>
            </a:r>
            <a:r>
              <a:rPr lang="en-GB" dirty="0"/>
              <a:t>-1 </a:t>
            </a:r>
            <a:r>
              <a:rPr lang="en-GB" u="sng" dirty="0"/>
              <a:t>or</a:t>
            </a:r>
            <a:r>
              <a:rPr lang="en-GB" dirty="0"/>
              <a:t>  -128 to +127f</a:t>
            </a:r>
          </a:p>
          <a:p>
            <a:r>
              <a:rPr lang="en-GB" dirty="0"/>
              <a:t>For a u8 integer variant(unsigned, 8 bits) our limits are: 	0 to 2</a:t>
            </a:r>
            <a:r>
              <a:rPr lang="en-GB" baseline="30000" dirty="0"/>
              <a:t>n</a:t>
            </a:r>
            <a:r>
              <a:rPr lang="en-GB" dirty="0"/>
              <a:t>-1   </a:t>
            </a:r>
            <a:r>
              <a:rPr lang="en-GB" u="sng" dirty="0"/>
              <a:t>or</a:t>
            </a:r>
            <a:r>
              <a:rPr lang="en-GB" u="none" dirty="0"/>
              <a:t>   0 to 2</a:t>
            </a:r>
            <a:r>
              <a:rPr lang="en-GB" u="none" baseline="30000" dirty="0"/>
              <a:t>8 </a:t>
            </a:r>
            <a:r>
              <a:rPr lang="en-GB" u="none" dirty="0"/>
              <a:t>– 1   or   0 to 255</a:t>
            </a:r>
          </a:p>
          <a:p>
            <a:endParaRPr lang="en-GB" u="none" dirty="0"/>
          </a:p>
          <a:p>
            <a:r>
              <a:rPr lang="en-GB" u="none" dirty="0"/>
              <a:t>Exceeding the value will incur two's complement "wrapping", e.g. -128 -1 becomes +127 in an i8,  256 becomes 0 in an u8 etc.</a:t>
            </a:r>
          </a:p>
          <a:p>
            <a:endParaRPr lang="en-GB" u="none" dirty="0"/>
          </a:p>
          <a:p>
            <a:endParaRPr lang="en-GB" u="sng"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161753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pPr>
              <a:lnSpc>
                <a:spcPct val="100000"/>
              </a:lnSpc>
              <a:spcAft>
                <a:spcPts val="1200"/>
              </a:spcAft>
            </a:pPr>
            <a:br>
              <a:rPr lang="en-GB" dirty="0"/>
            </a:br>
            <a:r>
              <a:rPr lang="en-GB" dirty="0"/>
              <a:t>C to Rust: Chapter 4</a:t>
            </a:r>
            <a:br>
              <a:rPr lang="en-GB" dirty="0"/>
            </a:br>
            <a:r>
              <a:rPr lang="en-GB" i="1" dirty="0"/>
              <a:t>Primitive Data Types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4400" cap="none" dirty="0"/>
              <a:t>Binding Integer Values</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1" y="348113"/>
            <a:ext cx="7084403" cy="4094163"/>
          </a:xfrm>
        </p:spPr>
        <p:txBody>
          <a:bodyPr/>
          <a:lstStyle/>
          <a:p>
            <a:r>
              <a:rPr lang="en-GB" b="1" dirty="0"/>
              <a:t>Let's create some sample integers:</a:t>
            </a:r>
          </a:p>
          <a:p>
            <a:endParaRPr lang="en-GB" b="1" dirty="0"/>
          </a:p>
          <a:p>
            <a:endParaRPr lang="en-GB" b="1" dirty="0"/>
          </a:p>
          <a:p>
            <a:endParaRPr lang="en-GB" b="1" dirty="0"/>
          </a:p>
          <a:p>
            <a:endParaRPr lang="en-GB" b="1" dirty="0"/>
          </a:p>
          <a:p>
            <a:endParaRPr lang="en-GB" b="1" dirty="0"/>
          </a:p>
          <a:p>
            <a:endParaRPr lang="en-GB" b="1" dirty="0"/>
          </a:p>
          <a:p>
            <a:endParaRPr lang="en-GB" b="1" dirty="0"/>
          </a:p>
          <a:p>
            <a:pPr>
              <a:spcBef>
                <a:spcPts val="1800"/>
              </a:spcBef>
            </a:pPr>
            <a:r>
              <a:rPr lang="en-GB" b="1" dirty="0"/>
              <a:t>However, if we try inserting…</a:t>
            </a:r>
          </a:p>
          <a:p>
            <a:endParaRPr lang="en-GB" b="1" dirty="0"/>
          </a:p>
          <a:p>
            <a:pPr>
              <a:spcBef>
                <a:spcPts val="600"/>
              </a:spcBef>
            </a:pPr>
            <a:r>
              <a:rPr lang="en-GB" b="1" dirty="0"/>
              <a:t>We'll get a compile-time error from </a:t>
            </a:r>
            <a:r>
              <a:rPr lang="en-GB" b="1" dirty="0" err="1"/>
              <a:t>rustc</a:t>
            </a:r>
            <a:r>
              <a:rPr lang="en-GB" b="1" dirty="0"/>
              <a:t>:</a:t>
            </a:r>
          </a:p>
          <a:p>
            <a:endParaRPr lang="en-GB" b="1" dirty="0"/>
          </a:p>
          <a:p>
            <a:endParaRPr lang="en-GB" b="1"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722811" y="738919"/>
            <a:ext cx="3941763" cy="2452922"/>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num_dec</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10</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num_hex</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0xA</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num_neg</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-10i8</a:t>
            </a:r>
            <a:r>
              <a:rPr lang="en-GB" sz="1400" dirty="0">
                <a:latin typeface="Consolas" panose="020B0609020204030204" pitchFamily="49" charset="0"/>
              </a:rPr>
              <a:t>;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num_large</a:t>
            </a:r>
            <a:r>
              <a:rPr lang="en-GB" sz="1400" dirty="0">
                <a:latin typeface="Consolas" panose="020B0609020204030204" pitchFamily="49" charset="0"/>
              </a:rPr>
              <a:t>: </a:t>
            </a:r>
            <a:r>
              <a:rPr lang="en-GB" sz="1400" dirty="0">
                <a:solidFill>
                  <a:srgbClr val="0070C0"/>
                </a:solidFill>
                <a:latin typeface="Consolas" panose="020B0609020204030204" pitchFamily="49" charset="0"/>
              </a:rPr>
              <a:t>i16</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-32_768</a:t>
            </a:r>
            <a:r>
              <a:rPr lang="en-GB" sz="1400" dirty="0">
                <a:latin typeface="Consolas" panose="020B0609020204030204" pitchFamily="49" charset="0"/>
              </a:rPr>
              <a:t>;</a:t>
            </a:r>
          </a:p>
          <a:p>
            <a:pPr algn="l"/>
            <a:r>
              <a:rPr lang="en-GB" sz="1400" dirty="0">
                <a:latin typeface="Consolas" panose="020B0609020204030204" pitchFamily="49" charset="0"/>
              </a:rPr>
              <a:t>  </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num_dec</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num_hex</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num_neg</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num_large</a:t>
            </a:r>
            <a:r>
              <a:rPr lang="en-GB" sz="1400" dirty="0">
                <a:latin typeface="Consolas" panose="020B0609020204030204" pitchFamily="49" charset="0"/>
              </a:rPr>
              <a:t>);</a:t>
            </a:r>
          </a:p>
          <a:p>
            <a:pPr algn="l"/>
            <a:r>
              <a:rPr lang="en-GB" sz="1400" dirty="0">
                <a:latin typeface="Consolas" panose="020B0609020204030204" pitchFamily="49" charset="0"/>
              </a:rPr>
              <a:t>}</a:t>
            </a:r>
          </a:p>
        </p:txBody>
      </p:sp>
      <p:sp>
        <p:nvSpPr>
          <p:cNvPr id="37" name="TextBox 36">
            <a:extLst>
              <a:ext uri="{FF2B5EF4-FFF2-40B4-BE49-F238E27FC236}">
                <a16:creationId xmlns:a16="http://schemas.microsoft.com/office/drawing/2014/main" id="{42FA73E6-26DF-460C-AFE5-2553DC59BE11}"/>
              </a:ext>
            </a:extLst>
          </p:cNvPr>
          <p:cNvSpPr txBox="1"/>
          <p:nvPr/>
        </p:nvSpPr>
        <p:spPr>
          <a:xfrm>
            <a:off x="10062019" y="1979609"/>
            <a:ext cx="1539964" cy="95410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10</a:t>
            </a:r>
          </a:p>
          <a:p>
            <a:r>
              <a:rPr lang="en-GB" sz="1400" dirty="0">
                <a:solidFill>
                  <a:schemeClr val="bg1"/>
                </a:solidFill>
                <a:latin typeface="Consolas" panose="020B0609020204030204" pitchFamily="49" charset="0"/>
              </a:rPr>
              <a:t>10</a:t>
            </a:r>
          </a:p>
          <a:p>
            <a:r>
              <a:rPr lang="en-GB" sz="1400" dirty="0">
                <a:solidFill>
                  <a:schemeClr val="bg1"/>
                </a:solidFill>
                <a:latin typeface="Consolas" panose="020B0609020204030204" pitchFamily="49" charset="0"/>
              </a:rPr>
              <a:t>-10</a:t>
            </a:r>
          </a:p>
          <a:p>
            <a:r>
              <a:rPr lang="en-GB" sz="1400" dirty="0">
                <a:solidFill>
                  <a:schemeClr val="bg1"/>
                </a:solidFill>
                <a:latin typeface="Consolas" panose="020B0609020204030204" pitchFamily="49" charset="0"/>
              </a:rPr>
              <a:t>-32768</a:t>
            </a:r>
          </a:p>
        </p:txBody>
      </p:sp>
      <p:sp>
        <p:nvSpPr>
          <p:cNvPr id="2049" name="TextBox 2048">
            <a:extLst>
              <a:ext uri="{FF2B5EF4-FFF2-40B4-BE49-F238E27FC236}">
                <a16:creationId xmlns:a16="http://schemas.microsoft.com/office/drawing/2014/main" id="{0CB6D340-962A-41F5-8CB3-A3C526F303A9}"/>
              </a:ext>
            </a:extLst>
          </p:cNvPr>
          <p:cNvSpPr txBox="1"/>
          <p:nvPr/>
        </p:nvSpPr>
        <p:spPr>
          <a:xfrm>
            <a:off x="8851243" y="1993599"/>
            <a:ext cx="1192213" cy="409878"/>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0" name="TextBox 9">
            <a:extLst>
              <a:ext uri="{FF2B5EF4-FFF2-40B4-BE49-F238E27FC236}">
                <a16:creationId xmlns:a16="http://schemas.microsoft.com/office/drawing/2014/main" id="{6CCF6F19-CED3-4AF8-AF98-842DF8AABD43}"/>
              </a:ext>
            </a:extLst>
          </p:cNvPr>
          <p:cNvSpPr txBox="1"/>
          <p:nvPr/>
        </p:nvSpPr>
        <p:spPr>
          <a:xfrm>
            <a:off x="4722811" y="3534367"/>
            <a:ext cx="3941763" cy="395554"/>
          </a:xfrm>
          <a:prstGeom prst="rect">
            <a:avLst/>
          </a:prstGeom>
          <a:solidFill>
            <a:schemeClr val="tx1">
              <a:lumMod val="10000"/>
              <a:lumOff val="90000"/>
            </a:schemeClr>
          </a:solidFill>
        </p:spPr>
        <p:txBody>
          <a:bodyPr vert="horz" wrap="square" lIns="0" tIns="0" rIns="0" bIns="0" rtlCol="0" anchor="ctr" anchorCtr="0">
            <a:normAutofit/>
          </a:bodyPr>
          <a:lstStyle/>
          <a:p>
            <a:pPr algn="l"/>
            <a:r>
              <a:rPr lang="en-US" sz="1200" dirty="0">
                <a:solidFill>
                  <a:srgbClr val="0070C0"/>
                </a:solidFill>
                <a:latin typeface="Consolas" panose="020B0609020204030204" pitchFamily="49" charset="0"/>
              </a:rPr>
              <a:t>let</a:t>
            </a:r>
            <a:r>
              <a:rPr lang="en-US" sz="1200" dirty="0">
                <a:latin typeface="Consolas" panose="020B0609020204030204" pitchFamily="49" charset="0"/>
              </a:rPr>
              <a:t> </a:t>
            </a:r>
            <a:r>
              <a:rPr lang="en-US" sz="1200" dirty="0" err="1">
                <a:latin typeface="Consolas" panose="020B0609020204030204" pitchFamily="49" charset="0"/>
              </a:rPr>
              <a:t>num_whoops</a:t>
            </a:r>
            <a:r>
              <a:rPr lang="en-US" sz="1200" dirty="0">
                <a:latin typeface="Consolas" panose="020B0609020204030204" pitchFamily="49" charset="0"/>
              </a:rPr>
              <a:t>: u8 = </a:t>
            </a:r>
            <a:r>
              <a:rPr lang="en-US" sz="1200" b="1" dirty="0">
                <a:latin typeface="Consolas" panose="020B0609020204030204" pitchFamily="49" charset="0"/>
              </a:rPr>
              <a:t>256</a:t>
            </a:r>
            <a:r>
              <a:rPr lang="en-US" sz="1200" dirty="0">
                <a:latin typeface="Consolas" panose="020B0609020204030204" pitchFamily="49" charset="0"/>
              </a:rPr>
              <a:t>;</a:t>
            </a:r>
            <a:r>
              <a:rPr lang="en-GB" sz="1200" dirty="0">
                <a:latin typeface="Consolas" panose="020B0609020204030204" pitchFamily="49" charset="0"/>
              </a:rPr>
              <a:t>  </a:t>
            </a:r>
          </a:p>
          <a:p>
            <a:pPr algn="l"/>
            <a:endParaRPr lang="en-GB" sz="1200" dirty="0">
              <a:latin typeface="Consolas" panose="020B0609020204030204" pitchFamily="49" charset="0"/>
            </a:endParaRPr>
          </a:p>
        </p:txBody>
      </p:sp>
      <p:sp>
        <p:nvSpPr>
          <p:cNvPr id="14" name="TextBox 13">
            <a:extLst>
              <a:ext uri="{FF2B5EF4-FFF2-40B4-BE49-F238E27FC236}">
                <a16:creationId xmlns:a16="http://schemas.microsoft.com/office/drawing/2014/main" id="{2CFECEC1-3976-4591-B4E3-FF80E5DB5E2F}"/>
              </a:ext>
            </a:extLst>
          </p:cNvPr>
          <p:cNvSpPr txBox="1"/>
          <p:nvPr/>
        </p:nvSpPr>
        <p:spPr>
          <a:xfrm>
            <a:off x="4722811" y="4272447"/>
            <a:ext cx="6879172" cy="2462213"/>
          </a:xfrm>
          <a:prstGeom prst="rect">
            <a:avLst/>
          </a:prstGeom>
          <a:solidFill>
            <a:srgbClr val="000000"/>
          </a:solidFill>
        </p:spPr>
        <p:txBody>
          <a:bodyPr wrap="square">
            <a:spAutoFit/>
          </a:bodyPr>
          <a:lstStyle/>
          <a:p>
            <a:r>
              <a:rPr lang="en-GB" sz="1400" dirty="0">
                <a:solidFill>
                  <a:schemeClr val="bg2">
                    <a:lumMod val="65000"/>
                  </a:schemeClr>
                </a:solidFill>
                <a:latin typeface="Consolas" panose="020B0609020204030204" pitchFamily="49" charset="0"/>
              </a:rPr>
              <a:t>C:\Users\QA\rust&gt;</a:t>
            </a:r>
            <a:r>
              <a:rPr lang="en-GB" sz="1400" dirty="0">
                <a:solidFill>
                  <a:schemeClr val="bg1"/>
                </a:solidFill>
                <a:latin typeface="Consolas" panose="020B0609020204030204" pitchFamily="49" charset="0"/>
              </a:rPr>
              <a:t>rustc intplay.rs</a:t>
            </a:r>
          </a:p>
          <a:p>
            <a:r>
              <a:rPr lang="en-GB" sz="1400" dirty="0">
                <a:solidFill>
                  <a:srgbClr val="FF0000"/>
                </a:solidFill>
                <a:latin typeface="Consolas" panose="020B0609020204030204" pitchFamily="49" charset="0"/>
              </a:rPr>
              <a:t>error</a:t>
            </a:r>
            <a:r>
              <a:rPr lang="en-GB" sz="1400" dirty="0">
                <a:solidFill>
                  <a:schemeClr val="bg1"/>
                </a:solidFill>
                <a:latin typeface="Consolas" panose="020B0609020204030204" pitchFamily="49" charset="0"/>
              </a:rPr>
              <a:t>: literal out of range for `u8`</a:t>
            </a:r>
          </a:p>
          <a:p>
            <a:r>
              <a:rPr lang="en-GB" sz="1400" dirty="0">
                <a:solidFill>
                  <a:srgbClr val="20D3FF"/>
                </a:solidFill>
                <a:latin typeface="Consolas" panose="020B0609020204030204" pitchFamily="49" charset="0"/>
              </a:rPr>
              <a:t> --&gt; </a:t>
            </a:r>
            <a:r>
              <a:rPr lang="en-GB" sz="1400" dirty="0">
                <a:solidFill>
                  <a:schemeClr val="bg1"/>
                </a:solidFill>
                <a:latin typeface="Consolas" panose="020B0609020204030204" pitchFamily="49" charset="0"/>
              </a:rPr>
              <a:t>intplay.rs:6:25</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p>
          <a:p>
            <a:r>
              <a:rPr lang="en-GB" sz="1400" dirty="0">
                <a:solidFill>
                  <a:srgbClr val="20D3FF"/>
                </a:solidFill>
                <a:latin typeface="Consolas" panose="020B0609020204030204" pitchFamily="49" charset="0"/>
              </a:rPr>
              <a:t>6</a:t>
            </a: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a:t>
            </a:r>
            <a:r>
              <a:rPr lang="en-GB" sz="1400" dirty="0">
                <a:solidFill>
                  <a:schemeClr val="bg1"/>
                </a:solidFill>
                <a:latin typeface="Consolas" panose="020B0609020204030204" pitchFamily="49" charset="0"/>
              </a:rPr>
              <a:t>    let </a:t>
            </a:r>
            <a:r>
              <a:rPr lang="en-GB" sz="1400" dirty="0" err="1">
                <a:solidFill>
                  <a:schemeClr val="bg1"/>
                </a:solidFill>
                <a:latin typeface="Consolas" panose="020B0609020204030204" pitchFamily="49" charset="0"/>
              </a:rPr>
              <a:t>num_whoops</a:t>
            </a:r>
            <a:r>
              <a:rPr lang="en-GB" sz="1400" dirty="0">
                <a:solidFill>
                  <a:schemeClr val="bg1"/>
                </a:solidFill>
                <a:latin typeface="Consolas" panose="020B0609020204030204" pitchFamily="49" charset="0"/>
              </a:rPr>
              <a:t>: u8 = 256;</a:t>
            </a:r>
          </a:p>
          <a:p>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                         </a:t>
            </a:r>
            <a:r>
              <a:rPr lang="en-GB" sz="1400" dirty="0">
                <a:solidFill>
                  <a:srgbClr val="FF0000"/>
                </a:solidFill>
                <a:latin typeface="Consolas" panose="020B0609020204030204" pitchFamily="49" charset="0"/>
              </a:rPr>
              <a:t>^^^</a:t>
            </a:r>
          </a:p>
          <a:p>
            <a:r>
              <a:rPr lang="en-GB" sz="1400" dirty="0">
                <a:solidFill>
                  <a:srgbClr val="00B0F0"/>
                </a:solidFill>
                <a:latin typeface="Consolas" panose="020B0609020204030204" pitchFamily="49" charset="0"/>
              </a:rPr>
              <a:t>  |</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a:t>
            </a:r>
            <a:r>
              <a:rPr lang="en-GB" sz="1400" dirty="0">
                <a:solidFill>
                  <a:schemeClr val="bg1"/>
                </a:solidFill>
                <a:latin typeface="Consolas" panose="020B0609020204030204" pitchFamily="49" charset="0"/>
              </a:rPr>
              <a:t>note: `#[deny(</a:t>
            </a:r>
            <a:r>
              <a:rPr lang="en-GB" sz="1400" dirty="0" err="1">
                <a:solidFill>
                  <a:schemeClr val="bg1"/>
                </a:solidFill>
                <a:latin typeface="Consolas" panose="020B0609020204030204" pitchFamily="49" charset="0"/>
              </a:rPr>
              <a:t>overflowing_literals</a:t>
            </a:r>
            <a:r>
              <a:rPr lang="en-GB" sz="1400" dirty="0">
                <a:solidFill>
                  <a:schemeClr val="bg1"/>
                </a:solidFill>
                <a:latin typeface="Consolas" panose="020B0609020204030204" pitchFamily="49" charset="0"/>
              </a:rPr>
              <a:t>)]` on by default</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a:t>
            </a:r>
            <a:r>
              <a:rPr lang="en-GB" sz="1400" dirty="0">
                <a:solidFill>
                  <a:schemeClr val="bg1"/>
                </a:solidFill>
                <a:latin typeface="Consolas" panose="020B0609020204030204" pitchFamily="49" charset="0"/>
              </a:rPr>
              <a:t> note: the literal `256` does not fit into the type `u8` whose range is `0..=255`</a:t>
            </a:r>
          </a:p>
          <a:p>
            <a:r>
              <a:rPr lang="en-GB" sz="1400" dirty="0">
                <a:solidFill>
                  <a:srgbClr val="FF0000"/>
                </a:solidFill>
                <a:latin typeface="Consolas" panose="020B0609020204030204" pitchFamily="49" charset="0"/>
              </a:rPr>
              <a:t>error</a:t>
            </a:r>
            <a:r>
              <a:rPr lang="en-GB" sz="1400" dirty="0">
                <a:solidFill>
                  <a:schemeClr val="bg1"/>
                </a:solidFill>
                <a:latin typeface="Consolas" panose="020B0609020204030204" pitchFamily="49" charset="0"/>
              </a:rPr>
              <a:t>: aborting due to previous error</a:t>
            </a:r>
          </a:p>
        </p:txBody>
      </p:sp>
      <p:pic>
        <p:nvPicPr>
          <p:cNvPr id="4" name="Picture 2" descr="Rust Programming language Logo Machine learning Haskell, crab, animals ...">
            <a:extLst>
              <a:ext uri="{FF2B5EF4-FFF2-40B4-BE49-F238E27FC236}">
                <a16:creationId xmlns:a16="http://schemas.microsoft.com/office/drawing/2014/main" id="{74C564F2-41E5-DD1F-1E1F-7F65DB42D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6960" y="67301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3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4C5833-A17E-451A-A72A-B4D88574FF7B}"/>
              </a:ext>
            </a:extLst>
          </p:cNvPr>
          <p:cNvSpPr>
            <a:spLocks noGrp="1"/>
          </p:cNvSpPr>
          <p:nvPr>
            <p:ph type="body" sz="quarter" idx="10"/>
          </p:nvPr>
        </p:nvSpPr>
        <p:spPr/>
        <p:txBody>
          <a:bodyPr/>
          <a:lstStyle/>
          <a:p>
            <a:r>
              <a:rPr lang="en-GB" cap="none" dirty="0"/>
              <a:t>Floating Point basics</a:t>
            </a:r>
          </a:p>
        </p:txBody>
      </p:sp>
      <p:sp>
        <p:nvSpPr>
          <p:cNvPr id="4" name="Text Placeholder 2">
            <a:extLst>
              <a:ext uri="{FF2B5EF4-FFF2-40B4-BE49-F238E27FC236}">
                <a16:creationId xmlns:a16="http://schemas.microsoft.com/office/drawing/2014/main" id="{02B69E47-B69B-4D80-846B-728884EDF36B}"/>
              </a:ext>
            </a:extLst>
          </p:cNvPr>
          <p:cNvSpPr>
            <a:spLocks noGrp="1"/>
          </p:cNvSpPr>
          <p:nvPr>
            <p:ph type="body" sz="quarter" idx="15"/>
          </p:nvPr>
        </p:nvSpPr>
        <p:spPr>
          <a:xfrm>
            <a:off x="4694237" y="478447"/>
            <a:ext cx="6950075" cy="6062053"/>
          </a:xfrm>
        </p:spPr>
        <p:txBody>
          <a:bodyPr/>
          <a:lstStyle/>
          <a:p>
            <a:r>
              <a:rPr lang="en-GB" b="1" dirty="0"/>
              <a:t>A floating point ("float") number has a decimal part.</a:t>
            </a:r>
          </a:p>
          <a:p>
            <a:endParaRPr lang="en-GB" b="1" dirty="0"/>
          </a:p>
          <a:p>
            <a:r>
              <a:rPr lang="en-GB" b="1" dirty="0"/>
              <a:t>Floats are </a:t>
            </a:r>
            <a:r>
              <a:rPr lang="en-GB" b="1" i="1" dirty="0"/>
              <a:t>always</a:t>
            </a:r>
            <a:r>
              <a:rPr lang="en-GB" b="1" dirty="0"/>
              <a:t> signed </a:t>
            </a:r>
          </a:p>
          <a:p>
            <a:pPr marL="285750" indent="-285750">
              <a:buFont typeface="Arial" panose="020B0604020202020204" pitchFamily="34" charset="0"/>
              <a:buChar char="•"/>
            </a:pPr>
            <a:r>
              <a:rPr lang="en-GB" b="1" dirty="0"/>
              <a:t>signed</a:t>
            </a:r>
            <a:r>
              <a:rPr lang="en-GB" dirty="0"/>
              <a:t> means </a:t>
            </a:r>
            <a:r>
              <a:rPr lang="en-GB" b="1" dirty="0"/>
              <a:t>+ / - </a:t>
            </a:r>
            <a:r>
              <a:rPr lang="en-GB" dirty="0"/>
              <a:t>values can be represented</a:t>
            </a:r>
          </a:p>
          <a:p>
            <a:pPr marL="285750" indent="-285750">
              <a:buFont typeface="Arial" panose="020B0604020202020204" pitchFamily="34" charset="0"/>
              <a:buChar char="•"/>
            </a:pPr>
            <a:endParaRPr lang="en-GB" dirty="0"/>
          </a:p>
          <a:p>
            <a:r>
              <a:rPr lang="en-GB" b="1" dirty="0"/>
              <a:t>Floats can be represented using numeric literals:</a:t>
            </a:r>
          </a:p>
          <a:p>
            <a:pPr marL="285750" indent="-285750">
              <a:buFont typeface="Arial" panose="020B0604020202020204" pitchFamily="34" charset="0"/>
              <a:buChar char="•"/>
            </a:pPr>
            <a:r>
              <a:rPr lang="en-GB" dirty="0"/>
              <a:t>this includes </a:t>
            </a:r>
            <a:r>
              <a:rPr lang="en-GB" b="1" dirty="0">
                <a:highlight>
                  <a:srgbClr val="C4FFFF"/>
                </a:highlight>
              </a:rPr>
              <a:t>exponential notation</a:t>
            </a:r>
          </a:p>
          <a:p>
            <a:pPr marL="285750" indent="-285750">
              <a:buFont typeface="Arial" panose="020B0604020202020204" pitchFamily="34" charset="0"/>
              <a:buChar char="•"/>
            </a:pPr>
            <a:r>
              <a:rPr lang="en-GB" dirty="0"/>
              <a:t>Optional </a:t>
            </a:r>
            <a:r>
              <a:rPr lang="en-GB" b="1" dirty="0">
                <a:highlight>
                  <a:srgbClr val="FFFF00"/>
                </a:highlight>
              </a:rPr>
              <a:t>type</a:t>
            </a:r>
            <a:r>
              <a:rPr lang="en-GB" dirty="0">
                <a:highlight>
                  <a:srgbClr val="FFFF00"/>
                </a:highlight>
              </a:rPr>
              <a:t> </a:t>
            </a:r>
            <a:r>
              <a:rPr lang="en-GB" b="1" dirty="0">
                <a:highlight>
                  <a:srgbClr val="FFFF00"/>
                </a:highlight>
              </a:rPr>
              <a:t>suffixing</a:t>
            </a:r>
          </a:p>
          <a:p>
            <a:endParaRPr lang="en-GB" dirty="0"/>
          </a:p>
          <a:p>
            <a:endParaRPr lang="en-GB" dirty="0"/>
          </a:p>
          <a:p>
            <a:endParaRPr lang="en-GB" dirty="0"/>
          </a:p>
          <a:p>
            <a:endParaRPr lang="en-GB" dirty="0"/>
          </a:p>
          <a:p>
            <a:endParaRPr lang="en-GB" dirty="0"/>
          </a:p>
          <a:p>
            <a:endParaRPr lang="en-GB" dirty="0"/>
          </a:p>
          <a:p>
            <a:pPr>
              <a:spcBef>
                <a:spcPts val="1200"/>
              </a:spcBef>
            </a:pPr>
            <a:r>
              <a:rPr lang="en-GB" b="1" dirty="0"/>
              <a:t>Floating point numbers can be represented using a specific data type</a:t>
            </a:r>
          </a:p>
          <a:p>
            <a:pPr marL="285750" indent="-285750">
              <a:buFont typeface="Arial" panose="020B0604020202020204" pitchFamily="34" charset="0"/>
              <a:buChar char="•"/>
            </a:pPr>
            <a:r>
              <a:rPr lang="en-GB" dirty="0"/>
              <a:t>but, unlike integers, there are only two </a:t>
            </a:r>
            <a:r>
              <a:rPr lang="en-GB" b="1" dirty="0"/>
              <a:t>variants</a:t>
            </a:r>
            <a:r>
              <a:rPr lang="en-GB" dirty="0"/>
              <a:t>.</a:t>
            </a:r>
          </a:p>
        </p:txBody>
      </p:sp>
      <p:graphicFrame>
        <p:nvGraphicFramePr>
          <p:cNvPr id="5" name="Table 4">
            <a:extLst>
              <a:ext uri="{FF2B5EF4-FFF2-40B4-BE49-F238E27FC236}">
                <a16:creationId xmlns:a16="http://schemas.microsoft.com/office/drawing/2014/main" id="{9F552A3D-D0D8-47DB-B5FC-7439F2E6B83C}"/>
              </a:ext>
            </a:extLst>
          </p:cNvPr>
          <p:cNvGraphicFramePr>
            <a:graphicFrameLocks noGrp="1"/>
          </p:cNvGraphicFramePr>
          <p:nvPr>
            <p:extLst>
              <p:ext uri="{D42A27DB-BD31-4B8C-83A1-F6EECF244321}">
                <p14:modId xmlns:p14="http://schemas.microsoft.com/office/powerpoint/2010/main" val="2055280511"/>
              </p:ext>
            </p:extLst>
          </p:nvPr>
        </p:nvGraphicFramePr>
        <p:xfrm>
          <a:off x="4694237" y="3230762"/>
          <a:ext cx="6198016" cy="1889760"/>
        </p:xfrm>
        <a:graphic>
          <a:graphicData uri="http://schemas.openxmlformats.org/drawingml/2006/table">
            <a:tbl>
              <a:tblPr firstRow="1" bandRow="1">
                <a:tableStyleId>{93296810-A885-4BE3-A3E7-6D5BEEA58F35}</a:tableStyleId>
              </a:tblPr>
              <a:tblGrid>
                <a:gridCol w="2149920">
                  <a:extLst>
                    <a:ext uri="{9D8B030D-6E8A-4147-A177-3AD203B41FA5}">
                      <a16:colId xmlns:a16="http://schemas.microsoft.com/office/drawing/2014/main" val="1366202652"/>
                    </a:ext>
                  </a:extLst>
                </a:gridCol>
                <a:gridCol w="2024048">
                  <a:extLst>
                    <a:ext uri="{9D8B030D-6E8A-4147-A177-3AD203B41FA5}">
                      <a16:colId xmlns:a16="http://schemas.microsoft.com/office/drawing/2014/main" val="2067167649"/>
                    </a:ext>
                  </a:extLst>
                </a:gridCol>
                <a:gridCol w="2024048">
                  <a:extLst>
                    <a:ext uri="{9D8B030D-6E8A-4147-A177-3AD203B41FA5}">
                      <a16:colId xmlns:a16="http://schemas.microsoft.com/office/drawing/2014/main" val="3086948957"/>
                    </a:ext>
                  </a:extLst>
                </a:gridCol>
              </a:tblGrid>
              <a:tr h="370840">
                <a:tc>
                  <a:txBody>
                    <a:bodyPr/>
                    <a:lstStyle/>
                    <a:p>
                      <a:r>
                        <a:rPr lang="en-GB" sz="1400" dirty="0"/>
                        <a:t>Numeric literal</a:t>
                      </a:r>
                    </a:p>
                  </a:txBody>
                  <a:tcPr/>
                </a:tc>
                <a:tc>
                  <a:txBody>
                    <a:bodyPr/>
                    <a:lstStyle/>
                    <a:p>
                      <a:r>
                        <a:rPr lang="en-GB" sz="1400" dirty="0"/>
                        <a:t>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Literal/sample code</a:t>
                      </a:r>
                    </a:p>
                  </a:txBody>
                  <a:tcPr/>
                </a:tc>
                <a:extLst>
                  <a:ext uri="{0D108BD9-81ED-4DB2-BD59-A6C34878D82A}">
                    <a16:rowId xmlns:a16="http://schemas.microsoft.com/office/drawing/2014/main" val="3892725362"/>
                  </a:ext>
                </a:extLst>
              </a:tr>
              <a:tr h="370840">
                <a:tc>
                  <a:txBody>
                    <a:bodyPr/>
                    <a:lstStyle/>
                    <a:p>
                      <a:r>
                        <a:rPr lang="en-GB" sz="1400" dirty="0"/>
                        <a:t>Decimal/Denary</a:t>
                      </a:r>
                    </a:p>
                  </a:txBody>
                  <a:tcPr/>
                </a:tc>
                <a:tc>
                  <a:txBody>
                    <a:bodyPr/>
                    <a:lstStyle/>
                    <a:p>
                      <a:pPr marL="0" algn="l" defTabSz="914400" rtl="0" eaLnBrk="1" latinLnBrk="0" hangingPunct="1"/>
                      <a:r>
                        <a:rPr lang="en-GB" sz="1400" kern="1200" dirty="0">
                          <a:solidFill>
                            <a:schemeClr val="dk1"/>
                          </a:solidFill>
                        </a:rPr>
                        <a:t>10</a:t>
                      </a:r>
                      <a:endParaRPr lang="en-GB" sz="1400" kern="1200" dirty="0">
                        <a:solidFill>
                          <a:schemeClr val="dk1"/>
                        </a:solidFill>
                        <a:latin typeface="Consolas" panose="020B0609020204030204" pitchFamily="49" charset="0"/>
                        <a:ea typeface="+mn-ea"/>
                        <a:cs typeface="+mn-cs"/>
                      </a:endParaRPr>
                    </a:p>
                  </a:txBody>
                  <a:tcPr/>
                </a:tc>
                <a:tc>
                  <a:txBody>
                    <a:bodyPr/>
                    <a:lstStyle/>
                    <a:p>
                      <a:pPr marL="0" algn="l" defTabSz="914400" rtl="0" eaLnBrk="1" latinLnBrk="0" hangingPunct="1"/>
                      <a:r>
                        <a:rPr lang="en-GB" sz="1400" kern="1200" dirty="0">
                          <a:solidFill>
                            <a:schemeClr val="dk1"/>
                          </a:solidFill>
                        </a:rPr>
                        <a:t>1.2</a:t>
                      </a:r>
                    </a:p>
                    <a:p>
                      <a:pPr marL="0" algn="l" defTabSz="914400" rtl="0" eaLnBrk="1" latinLnBrk="0" hangingPunct="1"/>
                      <a:r>
                        <a:rPr lang="en-GB" sz="1400" kern="1200" dirty="0">
                          <a:solidFill>
                            <a:schemeClr val="dk1"/>
                          </a:solidFill>
                        </a:rPr>
                        <a:t>-3.0</a:t>
                      </a:r>
                    </a:p>
                    <a:p>
                      <a:pPr marL="0" algn="l" defTabSz="914400" rtl="0" eaLnBrk="1" latinLnBrk="0" hangingPunct="1"/>
                      <a:r>
                        <a:rPr lang="en-GB" sz="1400" kern="1200" dirty="0">
                          <a:solidFill>
                            <a:schemeClr val="dk1"/>
                          </a:solidFill>
                        </a:rPr>
                        <a:t>10.0</a:t>
                      </a:r>
                      <a:r>
                        <a:rPr lang="en-GB" sz="1400" kern="1200" dirty="0">
                          <a:solidFill>
                            <a:schemeClr val="dk1"/>
                          </a:solidFill>
                          <a:highlight>
                            <a:srgbClr val="FFFF00"/>
                          </a:highlight>
                        </a:rPr>
                        <a:t>_f32</a:t>
                      </a:r>
                    </a:p>
                    <a:p>
                      <a:pPr marL="0" algn="l" defTabSz="914400" rtl="0" eaLnBrk="1" latinLnBrk="0" hangingPunct="1"/>
                      <a:r>
                        <a:rPr lang="en-GB" sz="1400" kern="1200" dirty="0">
                          <a:solidFill>
                            <a:schemeClr val="dk1"/>
                          </a:solidFill>
                        </a:rPr>
                        <a:t>10.0</a:t>
                      </a:r>
                      <a:r>
                        <a:rPr lang="en-GB" sz="1400" kern="1200" dirty="0">
                          <a:solidFill>
                            <a:schemeClr val="dk1"/>
                          </a:solidFill>
                          <a:highlight>
                            <a:srgbClr val="FFFF00"/>
                          </a:highlight>
                        </a:rPr>
                        <a:t>_f64</a:t>
                      </a:r>
                    </a:p>
                    <a:p>
                      <a:pPr marL="0" algn="l" defTabSz="914400" rtl="0" eaLnBrk="1" latinLnBrk="0" hangingPunct="1"/>
                      <a:r>
                        <a:rPr lang="en-GB" sz="1400" kern="1200" dirty="0">
                          <a:solidFill>
                            <a:schemeClr val="dk1"/>
                          </a:solidFill>
                          <a:highlight>
                            <a:srgbClr val="C4FFFF"/>
                          </a:highlight>
                        </a:rPr>
                        <a:t>123.15E+2</a:t>
                      </a:r>
                    </a:p>
                    <a:p>
                      <a:pPr marL="0" algn="l" defTabSz="914400" rtl="0" eaLnBrk="1" latinLnBrk="0" hangingPunct="1"/>
                      <a:r>
                        <a:rPr lang="en-GB" sz="1400" kern="1200" dirty="0">
                          <a:solidFill>
                            <a:schemeClr val="dk1"/>
                          </a:solidFill>
                          <a:highlight>
                            <a:srgbClr val="C4FFFF"/>
                          </a:highlight>
                        </a:rPr>
                        <a:t>12E+99</a:t>
                      </a:r>
                      <a:r>
                        <a:rPr lang="en-GB" sz="1400" kern="1200" dirty="0">
                          <a:solidFill>
                            <a:schemeClr val="dk1"/>
                          </a:solidFill>
                          <a:highlight>
                            <a:srgbClr val="FFFF00"/>
                          </a:highlight>
                        </a:rPr>
                        <a:t>_f64</a:t>
                      </a:r>
                      <a:endParaRPr lang="en-GB" sz="1400" kern="1200" dirty="0">
                        <a:solidFill>
                          <a:schemeClr val="dk1"/>
                        </a:solidFill>
                        <a:highlight>
                          <a:srgbClr val="FFFF00"/>
                        </a:highlight>
                        <a:latin typeface="Consolas" panose="020B0609020204030204" pitchFamily="49" charset="0"/>
                        <a:ea typeface="+mn-ea"/>
                        <a:cs typeface="+mn-cs"/>
                      </a:endParaRPr>
                    </a:p>
                  </a:txBody>
                  <a:tcPr/>
                </a:tc>
                <a:extLst>
                  <a:ext uri="{0D108BD9-81ED-4DB2-BD59-A6C34878D82A}">
                    <a16:rowId xmlns:a16="http://schemas.microsoft.com/office/drawing/2014/main" val="1867122960"/>
                  </a:ext>
                </a:extLst>
              </a:tr>
            </a:tbl>
          </a:graphicData>
        </a:graphic>
      </p:graphicFrame>
    </p:spTree>
    <p:extLst>
      <p:ext uri="{BB962C8B-B14F-4D97-AF65-F5344CB8AC3E}">
        <p14:creationId xmlns:p14="http://schemas.microsoft.com/office/powerpoint/2010/main" val="297198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4C5833-A17E-451A-A72A-B4D88574FF7B}"/>
              </a:ext>
            </a:extLst>
          </p:cNvPr>
          <p:cNvSpPr>
            <a:spLocks noGrp="1"/>
          </p:cNvSpPr>
          <p:nvPr>
            <p:ph type="body" sz="quarter" idx="10"/>
          </p:nvPr>
        </p:nvSpPr>
        <p:spPr/>
        <p:txBody>
          <a:bodyPr/>
          <a:lstStyle/>
          <a:p>
            <a:r>
              <a:rPr lang="en-GB" cap="none" dirty="0"/>
              <a:t>Floating Point Types</a:t>
            </a:r>
          </a:p>
        </p:txBody>
      </p:sp>
      <p:sp>
        <p:nvSpPr>
          <p:cNvPr id="10" name="TextBox 9">
            <a:extLst>
              <a:ext uri="{FF2B5EF4-FFF2-40B4-BE49-F238E27FC236}">
                <a16:creationId xmlns:a16="http://schemas.microsoft.com/office/drawing/2014/main" id="{FD14E688-23A0-4F74-A81B-DDB753E70E07}"/>
              </a:ext>
            </a:extLst>
          </p:cNvPr>
          <p:cNvSpPr txBox="1"/>
          <p:nvPr/>
        </p:nvSpPr>
        <p:spPr>
          <a:xfrm>
            <a:off x="4580262" y="483397"/>
            <a:ext cx="7226954" cy="6494085"/>
          </a:xfrm>
          <a:prstGeom prst="rect">
            <a:avLst/>
          </a:prstGeom>
          <a:noFill/>
        </p:spPr>
        <p:txBody>
          <a:bodyPr wrap="square">
            <a:spAutoFit/>
          </a:bodyPr>
          <a:lstStyle/>
          <a:p>
            <a:r>
              <a:rPr lang="en-GB" sz="1600" b="1" dirty="0"/>
              <a:t>Rust has 2 floating point variants, again determined by the number of bits used:</a:t>
            </a:r>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endParaRPr lang="en-GB" sz="1600" b="1" dirty="0"/>
          </a:p>
          <a:p>
            <a:r>
              <a:rPr lang="en-GB" sz="1600" b="1" dirty="0"/>
              <a:t>All floating point numbers are signed (sign bit is mandatory)</a:t>
            </a:r>
          </a:p>
          <a:p>
            <a:endParaRPr lang="en-GB" sz="1600" b="1" dirty="0"/>
          </a:p>
          <a:p>
            <a:r>
              <a:rPr lang="en-GB" sz="1600" b="1" i="1" dirty="0"/>
              <a:t>Rust's </a:t>
            </a:r>
            <a:r>
              <a:rPr lang="en-GB" sz="1600" b="1" dirty="0">
                <a:highlight>
                  <a:srgbClr val="FFFF00"/>
                </a:highlight>
              </a:rPr>
              <a:t>default</a:t>
            </a:r>
            <a:r>
              <a:rPr lang="en-GB" sz="1600" b="1" dirty="0"/>
              <a:t> floating point type (if unspecified)</a:t>
            </a:r>
            <a:r>
              <a:rPr lang="en-GB" sz="1600" b="1" i="1" dirty="0"/>
              <a:t>, </a:t>
            </a:r>
            <a:r>
              <a:rPr lang="en-GB" sz="1600" b="1" i="1" dirty="0">
                <a:highlight>
                  <a:srgbClr val="FFFF00"/>
                </a:highlight>
              </a:rPr>
              <a:t>is f64</a:t>
            </a:r>
            <a:endParaRPr lang="en-GB" sz="1600" dirty="0">
              <a:highlight>
                <a:srgbClr val="FFFF00"/>
              </a:highlight>
            </a:endParaRPr>
          </a:p>
          <a:p>
            <a:pPr marL="285750" indent="-285750">
              <a:buFont typeface="Arial" panose="020B0604020202020204" pitchFamily="34" charset="0"/>
              <a:buChar char="•"/>
            </a:pPr>
            <a:endParaRPr lang="en-GB" sz="1600" b="1" dirty="0">
              <a:highlight>
                <a:srgbClr val="C4FFFF"/>
              </a:highlight>
            </a:endParaRPr>
          </a:p>
          <a:p>
            <a:r>
              <a:rPr lang="en-GB" sz="1600" b="1" dirty="0"/>
              <a:t>Crucially, each size has an accuracy limit</a:t>
            </a:r>
          </a:p>
          <a:p>
            <a:pPr marL="285750" indent="-285750">
              <a:buFont typeface="Arial" panose="020B0604020202020204" pitchFamily="34" charset="0"/>
              <a:buChar char="•"/>
            </a:pPr>
            <a:r>
              <a:rPr lang="en-GB" sz="1600" dirty="0"/>
              <a:t>Division of f32 float types can cause representation errors, e.g. 1.0/5.0</a:t>
            </a:r>
            <a:endParaRPr lang="en-GB" sz="1600" b="1" baseline="30000" dirty="0"/>
          </a:p>
          <a:p>
            <a:endParaRPr lang="en-GB" sz="1600" b="1" dirty="0"/>
          </a:p>
          <a:p>
            <a:r>
              <a:rPr lang="en-GB" sz="1600" b="1" dirty="0"/>
              <a:t>Data ranges are approximately:</a:t>
            </a:r>
          </a:p>
          <a:p>
            <a:pPr marL="285750" indent="-285750">
              <a:buFont typeface="Arial" panose="020B0604020202020204" pitchFamily="34" charset="0"/>
              <a:buChar char="•"/>
            </a:pPr>
            <a:r>
              <a:rPr lang="en-GB" sz="1600" dirty="0"/>
              <a:t>f32  	</a:t>
            </a:r>
            <a:r>
              <a:rPr lang="en-GB" sz="1600" dirty="0">
                <a:solidFill>
                  <a:srgbClr val="000000"/>
                </a:solidFill>
              </a:rPr>
              <a:t>–3.4 × 10</a:t>
            </a:r>
            <a:r>
              <a:rPr lang="en-GB" sz="1600" baseline="30000" dirty="0">
                <a:solidFill>
                  <a:srgbClr val="000000"/>
                </a:solidFill>
              </a:rPr>
              <a:t>38</a:t>
            </a:r>
            <a:r>
              <a:rPr lang="en-GB" sz="1600" dirty="0">
                <a:solidFill>
                  <a:srgbClr val="000000"/>
                </a:solidFill>
              </a:rPr>
              <a:t> to + 3.4 × 10</a:t>
            </a:r>
            <a:r>
              <a:rPr lang="en-GB" sz="1600" baseline="30000" dirty="0">
                <a:solidFill>
                  <a:srgbClr val="000000"/>
                </a:solidFill>
              </a:rPr>
              <a:t>38</a:t>
            </a:r>
          </a:p>
          <a:p>
            <a:pPr marL="285750" indent="-285750">
              <a:buFont typeface="Arial" panose="020B0604020202020204" pitchFamily="34" charset="0"/>
              <a:buChar char="•"/>
            </a:pPr>
            <a:r>
              <a:rPr lang="en-GB" sz="1600" dirty="0"/>
              <a:t>f64	</a:t>
            </a:r>
            <a:r>
              <a:rPr lang="en-GB" sz="1600" b="0" i="0" dirty="0">
                <a:solidFill>
                  <a:srgbClr val="000000"/>
                </a:solidFill>
                <a:effectLst/>
              </a:rPr>
              <a:t>–1.8 × 10</a:t>
            </a:r>
            <a:r>
              <a:rPr lang="en-GB" sz="1600" b="0" i="0" baseline="30000" dirty="0">
                <a:solidFill>
                  <a:srgbClr val="000000"/>
                </a:solidFill>
                <a:effectLst/>
              </a:rPr>
              <a:t>308</a:t>
            </a:r>
            <a:r>
              <a:rPr lang="en-GB" sz="1600" b="0" i="0" dirty="0">
                <a:solidFill>
                  <a:srgbClr val="000000"/>
                </a:solidFill>
                <a:effectLst/>
              </a:rPr>
              <a:t> to + 1.8 × 10</a:t>
            </a:r>
            <a:r>
              <a:rPr lang="en-GB" sz="1600" b="0" i="0" baseline="30000" dirty="0">
                <a:solidFill>
                  <a:srgbClr val="000000"/>
                </a:solidFill>
                <a:effectLst/>
              </a:rPr>
              <a:t>308</a:t>
            </a:r>
            <a:endParaRPr lang="en-GB" sz="1600" dirty="0">
              <a:solidFill>
                <a:srgbClr val="000000"/>
              </a:solidFill>
            </a:endParaRPr>
          </a:p>
          <a:p>
            <a:endParaRPr lang="en-GB" sz="1600" b="1" dirty="0"/>
          </a:p>
        </p:txBody>
      </p:sp>
      <p:graphicFrame>
        <p:nvGraphicFramePr>
          <p:cNvPr id="11" name="Table 4">
            <a:extLst>
              <a:ext uri="{FF2B5EF4-FFF2-40B4-BE49-F238E27FC236}">
                <a16:creationId xmlns:a16="http://schemas.microsoft.com/office/drawing/2014/main" id="{628535F1-104F-432E-94EC-C4C3DC1C2312}"/>
              </a:ext>
            </a:extLst>
          </p:cNvPr>
          <p:cNvGraphicFramePr>
            <a:graphicFrameLocks noGrp="1"/>
          </p:cNvGraphicFramePr>
          <p:nvPr>
            <p:extLst>
              <p:ext uri="{D42A27DB-BD31-4B8C-83A1-F6EECF244321}">
                <p14:modId xmlns:p14="http://schemas.microsoft.com/office/powerpoint/2010/main" val="4215823514"/>
              </p:ext>
            </p:extLst>
          </p:nvPr>
        </p:nvGraphicFramePr>
        <p:xfrm>
          <a:off x="4668397" y="1206772"/>
          <a:ext cx="6895510" cy="2194560"/>
        </p:xfrm>
        <a:graphic>
          <a:graphicData uri="http://schemas.openxmlformats.org/drawingml/2006/table">
            <a:tbl>
              <a:tblPr firstRow="1" bandRow="1">
                <a:tableStyleId>{93296810-A885-4BE3-A3E7-6D5BEEA58F35}</a:tableStyleId>
              </a:tblPr>
              <a:tblGrid>
                <a:gridCol w="1728598">
                  <a:extLst>
                    <a:ext uri="{9D8B030D-6E8A-4147-A177-3AD203B41FA5}">
                      <a16:colId xmlns:a16="http://schemas.microsoft.com/office/drawing/2014/main" val="2067167649"/>
                    </a:ext>
                  </a:extLst>
                </a:gridCol>
                <a:gridCol w="1476260">
                  <a:extLst>
                    <a:ext uri="{9D8B030D-6E8A-4147-A177-3AD203B41FA5}">
                      <a16:colId xmlns:a16="http://schemas.microsoft.com/office/drawing/2014/main" val="3086948957"/>
                    </a:ext>
                  </a:extLst>
                </a:gridCol>
                <a:gridCol w="3690652">
                  <a:extLst>
                    <a:ext uri="{9D8B030D-6E8A-4147-A177-3AD203B41FA5}">
                      <a16:colId xmlns:a16="http://schemas.microsoft.com/office/drawing/2014/main" val="2420175117"/>
                    </a:ext>
                  </a:extLst>
                </a:gridCol>
              </a:tblGrid>
              <a:tr h="370840">
                <a:tc>
                  <a:txBody>
                    <a:bodyPr/>
                    <a:lstStyle/>
                    <a:p>
                      <a:r>
                        <a:rPr lang="en-GB" sz="1400" dirty="0"/>
                        <a:t>Signed Variant 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Length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Defined  by:</a:t>
                      </a:r>
                    </a:p>
                  </a:txBody>
                  <a:tcPr/>
                </a:tc>
                <a:extLst>
                  <a:ext uri="{0D108BD9-81ED-4DB2-BD59-A6C34878D82A}">
                    <a16:rowId xmlns:a16="http://schemas.microsoft.com/office/drawing/2014/main" val="3892725362"/>
                  </a:ext>
                </a:extLst>
              </a:tr>
              <a:tr h="370840">
                <a:tc>
                  <a:txBody>
                    <a:bodyPr/>
                    <a:lstStyle/>
                    <a:p>
                      <a:r>
                        <a:rPr lang="en-GB" sz="1400" b="1" dirty="0"/>
                        <a:t>f32</a:t>
                      </a:r>
                      <a:endParaRPr lang="en-GB" sz="1400" b="1" dirty="0">
                        <a:latin typeface="Consolas" panose="020B0609020204030204" pitchFamily="49" charset="0"/>
                      </a:endParaRPr>
                    </a:p>
                  </a:txBody>
                  <a:tcPr/>
                </a:tc>
                <a:tc>
                  <a:txBody>
                    <a:bodyPr/>
                    <a:lstStyle/>
                    <a:p>
                      <a:r>
                        <a:rPr lang="en-GB" sz="1400" b="0" dirty="0"/>
                        <a:t>32-bit</a:t>
                      </a:r>
                      <a:endParaRPr lang="en-GB" sz="1400" b="0" dirty="0">
                        <a:latin typeface="Consolas" panose="020B0609020204030204" pitchFamily="49" charset="0"/>
                      </a:endParaRPr>
                    </a:p>
                  </a:txBody>
                  <a:tcPr/>
                </a:tc>
                <a:tc>
                  <a:txBody>
                    <a:bodyPr/>
                    <a:lstStyle/>
                    <a:p>
                      <a:r>
                        <a:rPr lang="en-GB" sz="1400" b="0" dirty="0"/>
                        <a:t>"binary32" – see IEEE 754-2008</a:t>
                      </a:r>
                    </a:p>
                    <a:p>
                      <a:endParaRPr lang="en-GB" sz="1400" b="0" dirty="0"/>
                    </a:p>
                    <a:p>
                      <a:r>
                        <a:rPr lang="en-GB" sz="1400" b="1" dirty="0"/>
                        <a:t>Single precision</a:t>
                      </a:r>
                      <a:r>
                        <a:rPr lang="en-GB" sz="1400" b="0" dirty="0"/>
                        <a:t>; 6-7 digits of accuracy</a:t>
                      </a:r>
                    </a:p>
                    <a:p>
                      <a:endParaRPr lang="en-GB" sz="1400" b="0" dirty="0">
                        <a:latin typeface="Consolas" panose="020B0609020204030204" pitchFamily="49" charset="0"/>
                      </a:endParaRPr>
                    </a:p>
                  </a:txBody>
                  <a:tcPr/>
                </a:tc>
                <a:extLst>
                  <a:ext uri="{0D108BD9-81ED-4DB2-BD59-A6C34878D82A}">
                    <a16:rowId xmlns:a16="http://schemas.microsoft.com/office/drawing/2014/main" val="2701048237"/>
                  </a:ext>
                </a:extLst>
              </a:tr>
              <a:tr h="370840">
                <a:tc>
                  <a:txBody>
                    <a:bodyPr/>
                    <a:lstStyle/>
                    <a:p>
                      <a:pPr marL="0" algn="l" defTabSz="914400" rtl="0" eaLnBrk="1" latinLnBrk="0" hangingPunct="1"/>
                      <a:r>
                        <a:rPr lang="en-GB" sz="1400" b="1" kern="1200" dirty="0">
                          <a:solidFill>
                            <a:schemeClr val="dk1"/>
                          </a:solidFill>
                          <a:highlight>
                            <a:srgbClr val="FFFF00"/>
                          </a:highlight>
                        </a:rPr>
                        <a:t>f64</a:t>
                      </a:r>
                      <a:endParaRPr lang="en-GB" sz="1400" b="1" kern="1200" dirty="0">
                        <a:solidFill>
                          <a:schemeClr val="dk1"/>
                        </a:solidFill>
                        <a:highlight>
                          <a:srgbClr val="FFFF00"/>
                        </a:highlight>
                        <a:latin typeface="Consolas" panose="020B0609020204030204" pitchFamily="49" charset="0"/>
                        <a:ea typeface="+mn-ea"/>
                        <a:cs typeface="+mn-cs"/>
                      </a:endParaRPr>
                    </a:p>
                  </a:txBody>
                  <a:tcPr/>
                </a:tc>
                <a:tc>
                  <a:txBody>
                    <a:bodyPr/>
                    <a:lstStyle/>
                    <a:p>
                      <a:r>
                        <a:rPr lang="en-GB" sz="1400" b="0" dirty="0"/>
                        <a:t>64-bit</a:t>
                      </a:r>
                      <a:endParaRPr lang="en-GB" sz="1400" b="0" dirty="0">
                        <a:latin typeface="Consolas" panose="020B0609020204030204" pitchFamily="49" charset="0"/>
                      </a:endParaRPr>
                    </a:p>
                  </a:txBody>
                  <a:tcPr/>
                </a:tc>
                <a:tc>
                  <a:txBody>
                    <a:bodyPr/>
                    <a:lstStyle/>
                    <a:p>
                      <a:r>
                        <a:rPr lang="en-US" sz="1400" b="0" kern="1200" dirty="0">
                          <a:solidFill>
                            <a:schemeClr val="dk1"/>
                          </a:solidFill>
                        </a:rPr>
                        <a:t>“binary64” - see IEEE 754-2008</a:t>
                      </a:r>
                    </a:p>
                    <a:p>
                      <a:endParaRPr lang="en-US" sz="1400" b="0" kern="1200" dirty="0">
                        <a:solidFill>
                          <a:schemeClr val="dk1"/>
                        </a:solidFill>
                      </a:endParaRPr>
                    </a:p>
                    <a:p>
                      <a:r>
                        <a:rPr lang="en-US" sz="1400" b="1" kern="1200" dirty="0">
                          <a:solidFill>
                            <a:schemeClr val="dk1"/>
                          </a:solidFill>
                        </a:rPr>
                        <a:t>Double precision</a:t>
                      </a:r>
                      <a:r>
                        <a:rPr lang="en-US" sz="1400" b="0" kern="1200" dirty="0">
                          <a:solidFill>
                            <a:schemeClr val="dk1"/>
                          </a:solidFill>
                        </a:rPr>
                        <a:t>; 15 digits of accuracy</a:t>
                      </a:r>
                      <a:endParaRPr lang="en-GB" sz="1400" b="0" kern="1200" dirty="0">
                        <a:solidFill>
                          <a:schemeClr val="dk1"/>
                        </a:solidFill>
                        <a:latin typeface="Consolas" panose="020B0609020204030204" pitchFamily="49" charset="0"/>
                        <a:ea typeface="+mn-ea"/>
                        <a:cs typeface="+mn-cs"/>
                      </a:endParaRPr>
                    </a:p>
                  </a:txBody>
                  <a:tcPr/>
                </a:tc>
                <a:extLst>
                  <a:ext uri="{0D108BD9-81ED-4DB2-BD59-A6C34878D82A}">
                    <a16:rowId xmlns:a16="http://schemas.microsoft.com/office/drawing/2014/main" val="952905298"/>
                  </a:ext>
                </a:extLst>
              </a:tr>
            </a:tbl>
          </a:graphicData>
        </a:graphic>
      </p:graphicFrame>
    </p:spTree>
    <p:extLst>
      <p:ext uri="{BB962C8B-B14F-4D97-AF65-F5344CB8AC3E}">
        <p14:creationId xmlns:p14="http://schemas.microsoft.com/office/powerpoint/2010/main" val="4179216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949C67-6549-4B8B-9F3D-F566DEB87EEB}"/>
              </a:ext>
            </a:extLst>
          </p:cNvPr>
          <p:cNvSpPr>
            <a:spLocks noGrp="1"/>
          </p:cNvSpPr>
          <p:nvPr>
            <p:ph type="body" sz="quarter" idx="10"/>
          </p:nvPr>
        </p:nvSpPr>
        <p:spPr/>
        <p:txBody>
          <a:bodyPr/>
          <a:lstStyle/>
          <a:p>
            <a:r>
              <a:rPr lang="en-GB" cap="none" dirty="0"/>
              <a:t>Boolean </a:t>
            </a:r>
          </a:p>
          <a:p>
            <a:r>
              <a:rPr lang="en-GB" cap="none" dirty="0"/>
              <a:t>Type</a:t>
            </a:r>
          </a:p>
        </p:txBody>
      </p:sp>
      <p:sp>
        <p:nvSpPr>
          <p:cNvPr id="3" name="Text Placeholder 2">
            <a:extLst>
              <a:ext uri="{FF2B5EF4-FFF2-40B4-BE49-F238E27FC236}">
                <a16:creationId xmlns:a16="http://schemas.microsoft.com/office/drawing/2014/main" id="{F734D6BE-AA7B-403D-A62C-4C3568A79112}"/>
              </a:ext>
            </a:extLst>
          </p:cNvPr>
          <p:cNvSpPr>
            <a:spLocks noGrp="1"/>
          </p:cNvSpPr>
          <p:nvPr>
            <p:ph type="body" sz="quarter" idx="15"/>
          </p:nvPr>
        </p:nvSpPr>
        <p:spPr>
          <a:xfrm>
            <a:off x="4816800" y="369903"/>
            <a:ext cx="6990415" cy="4403161"/>
          </a:xfrm>
        </p:spPr>
        <p:txBody>
          <a:bodyPr/>
          <a:lstStyle/>
          <a:p>
            <a:r>
              <a:rPr lang="en-GB" sz="1600" b="1" dirty="0"/>
              <a:t>As a modern-day language, Rust supports two Boolean literals:</a:t>
            </a:r>
          </a:p>
          <a:p>
            <a:pPr marL="285750" indent="-285750">
              <a:buFont typeface="Arial" panose="020B0604020202020204" pitchFamily="34" charset="0"/>
              <a:buChar char="•"/>
            </a:pPr>
            <a:r>
              <a:rPr lang="en-GB" b="1" dirty="0">
                <a:solidFill>
                  <a:srgbClr val="0070C0"/>
                </a:solidFill>
                <a:latin typeface="Consolas" panose="020B0609020204030204" pitchFamily="49" charset="0"/>
              </a:rPr>
              <a:t>t</a:t>
            </a:r>
            <a:r>
              <a:rPr lang="en-GB" sz="1600" b="1" dirty="0">
                <a:solidFill>
                  <a:srgbClr val="0070C0"/>
                </a:solidFill>
                <a:latin typeface="Consolas" panose="020B0609020204030204" pitchFamily="49" charset="0"/>
              </a:rPr>
              <a:t>rue</a:t>
            </a:r>
          </a:p>
          <a:p>
            <a:pPr marL="285750" indent="-285750">
              <a:buFont typeface="Arial" panose="020B0604020202020204" pitchFamily="34" charset="0"/>
              <a:buChar char="•"/>
            </a:pPr>
            <a:r>
              <a:rPr lang="en-GB" b="1" dirty="0">
                <a:solidFill>
                  <a:srgbClr val="0070C0"/>
                </a:solidFill>
                <a:latin typeface="Consolas" panose="020B0609020204030204" pitchFamily="49" charset="0"/>
              </a:rPr>
              <a:t>false</a:t>
            </a:r>
          </a:p>
          <a:p>
            <a:pPr>
              <a:spcBef>
                <a:spcPts val="1200"/>
              </a:spcBef>
              <a:spcAft>
                <a:spcPts val="0"/>
              </a:spcAft>
            </a:pPr>
            <a:r>
              <a:rPr lang="en-GB" b="1" dirty="0"/>
              <a:t>They require 1 byte of storage</a:t>
            </a:r>
          </a:p>
          <a:p>
            <a:pPr marL="285750" indent="-285750">
              <a:buFont typeface="Arial" panose="020B0604020202020204" pitchFamily="34" charset="0"/>
              <a:buChar char="•"/>
            </a:pPr>
            <a:endParaRPr lang="en-GB" sz="1600" dirty="0"/>
          </a:p>
          <a:p>
            <a:r>
              <a:rPr lang="en-GB" sz="1600" b="1" dirty="0"/>
              <a:t>These are lowercase (compare and contrast with C, Python etc.) </a:t>
            </a:r>
            <a:r>
              <a:rPr lang="en-GB" sz="1600" b="1" i="1" dirty="0"/>
              <a:t>strict</a:t>
            </a:r>
            <a:r>
              <a:rPr lang="en-GB" sz="1600" b="1" dirty="0"/>
              <a:t> keywords</a:t>
            </a:r>
          </a:p>
          <a:p>
            <a:endParaRPr lang="en-GB" b="1" dirty="0"/>
          </a:p>
          <a:p>
            <a:r>
              <a:rPr lang="en-GB" b="1" dirty="0"/>
              <a:t>If bool values are </a:t>
            </a:r>
            <a:r>
              <a:rPr lang="en-GB" b="1" i="1" dirty="0"/>
              <a:t>explicitly</a:t>
            </a:r>
            <a:r>
              <a:rPr lang="en-GB" b="1" dirty="0"/>
              <a:t> </a:t>
            </a:r>
            <a:r>
              <a:rPr lang="en-GB" b="1" i="1" dirty="0"/>
              <a:t>cast</a:t>
            </a:r>
            <a:r>
              <a:rPr lang="en-GB" b="1" dirty="0"/>
              <a:t> to an integer…</a:t>
            </a:r>
          </a:p>
          <a:p>
            <a:pPr marL="285750" indent="-285750">
              <a:buFont typeface="Arial" panose="020B0604020202020204" pitchFamily="34" charset="0"/>
              <a:buChar char="•"/>
            </a:pPr>
            <a:r>
              <a:rPr lang="en-GB" b="1" dirty="0">
                <a:solidFill>
                  <a:srgbClr val="0070C0"/>
                </a:solidFill>
                <a:latin typeface="Consolas" panose="020B0609020204030204" pitchFamily="49" charset="0"/>
              </a:rPr>
              <a:t>true</a:t>
            </a:r>
            <a:r>
              <a:rPr lang="en-GB" sz="1600" dirty="0"/>
              <a:t> will be </a:t>
            </a:r>
            <a:r>
              <a:rPr lang="en-GB" sz="1600" b="1" dirty="0"/>
              <a:t>1</a:t>
            </a:r>
          </a:p>
          <a:p>
            <a:pPr marL="285750" indent="-285750">
              <a:buFont typeface="Arial" panose="020B0604020202020204" pitchFamily="34" charset="0"/>
              <a:buChar char="•"/>
            </a:pPr>
            <a:r>
              <a:rPr lang="en-GB" b="1" dirty="0">
                <a:solidFill>
                  <a:srgbClr val="0070C0"/>
                </a:solidFill>
                <a:latin typeface="Consolas" panose="020B0609020204030204" pitchFamily="49" charset="0"/>
              </a:rPr>
              <a:t>false</a:t>
            </a:r>
            <a:r>
              <a:rPr lang="en-GB" dirty="0"/>
              <a:t> will be </a:t>
            </a:r>
            <a:r>
              <a:rPr lang="en-GB" b="1" dirty="0"/>
              <a:t>0</a:t>
            </a:r>
            <a:endParaRPr lang="en-GB" sz="1600" b="1" dirty="0"/>
          </a:p>
          <a:p>
            <a:pPr>
              <a:spcBef>
                <a:spcPts val="1200"/>
              </a:spcBef>
            </a:pPr>
            <a:r>
              <a:rPr lang="en-GB" sz="1600" b="1" dirty="0"/>
              <a:t>Here's an example to demonstrate…</a:t>
            </a:r>
          </a:p>
          <a:p>
            <a:endParaRPr lang="en-GB" sz="1600" b="1" dirty="0"/>
          </a:p>
          <a:p>
            <a:endParaRPr lang="en-GB" sz="1600" b="1" dirty="0"/>
          </a:p>
          <a:p>
            <a:endParaRPr lang="en-GB" sz="1600" b="1" dirty="0"/>
          </a:p>
          <a:p>
            <a:endParaRPr lang="en-GB" sz="1600" b="1" dirty="0"/>
          </a:p>
        </p:txBody>
      </p:sp>
      <p:sp>
        <p:nvSpPr>
          <p:cNvPr id="4" name="TextBox 3">
            <a:extLst>
              <a:ext uri="{FF2B5EF4-FFF2-40B4-BE49-F238E27FC236}">
                <a16:creationId xmlns:a16="http://schemas.microsoft.com/office/drawing/2014/main" id="{32D5F040-A8F0-4EFF-A9BA-F1C88E721F04}"/>
              </a:ext>
            </a:extLst>
          </p:cNvPr>
          <p:cNvSpPr txBox="1"/>
          <p:nvPr/>
        </p:nvSpPr>
        <p:spPr>
          <a:xfrm>
            <a:off x="4777125" y="4426666"/>
            <a:ext cx="5230583" cy="2061431"/>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is_alive</a:t>
            </a:r>
            <a:r>
              <a:rPr lang="en-US" sz="1400" dirty="0">
                <a:latin typeface="Consolas" panose="020B0609020204030204" pitchFamily="49" charset="0"/>
              </a:rPr>
              <a:t>: </a:t>
            </a:r>
            <a:r>
              <a:rPr lang="en-US" sz="1400" dirty="0">
                <a:solidFill>
                  <a:srgbClr val="0070C0"/>
                </a:solidFill>
                <a:latin typeface="Consolas" panose="020B0609020204030204" pitchFamily="49" charset="0"/>
              </a:rPr>
              <a:t>bool</a:t>
            </a:r>
            <a:r>
              <a:rPr lang="en-US" sz="1400" dirty="0">
                <a:latin typeface="Consolas" panose="020B0609020204030204" pitchFamily="49" charset="0"/>
              </a:rPr>
              <a:t> = </a:t>
            </a:r>
            <a:r>
              <a:rPr lang="en-US" sz="1400" dirty="0">
                <a:solidFill>
                  <a:srgbClr val="0070C0"/>
                </a:solidFill>
                <a:latin typeface="Consolas" panose="020B0609020204030204" pitchFamily="49" charset="0"/>
              </a:rPr>
              <a:t>true</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has_ip</a:t>
            </a:r>
            <a:r>
              <a:rPr lang="en-US" sz="1400" dirty="0">
                <a:latin typeface="Consolas" panose="020B0609020204030204" pitchFamily="49" charset="0"/>
              </a:rPr>
              <a:t> = </a:t>
            </a:r>
            <a:r>
              <a:rPr lang="en-US" sz="1400" dirty="0">
                <a:solidFill>
                  <a:srgbClr val="0070C0"/>
                </a:solidFill>
                <a:latin typeface="Consolas" panose="020B0609020204030204" pitchFamily="49" charset="0"/>
              </a:rPr>
              <a:t>false</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"is alive? {}"</a:t>
            </a:r>
            <a:r>
              <a:rPr lang="en-US" sz="1400" dirty="0">
                <a:latin typeface="Consolas" panose="020B0609020204030204" pitchFamily="49" charset="0"/>
              </a:rPr>
              <a:t>, </a:t>
            </a:r>
            <a:r>
              <a:rPr lang="en-US" sz="1400" dirty="0" err="1">
                <a:latin typeface="Consolas" panose="020B0609020204030204" pitchFamily="49" charset="0"/>
              </a:rPr>
              <a:t>is_alive</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"has </a:t>
            </a:r>
            <a:r>
              <a:rPr lang="en-US" sz="1400" dirty="0" err="1">
                <a:solidFill>
                  <a:srgbClr val="7030A0"/>
                </a:solidFill>
                <a:latin typeface="Consolas" panose="020B0609020204030204" pitchFamily="49" charset="0"/>
              </a:rPr>
              <a:t>ip</a:t>
            </a:r>
            <a:r>
              <a:rPr lang="en-US" sz="1400" dirty="0">
                <a:solidFill>
                  <a:srgbClr val="7030A0"/>
                </a:solidFill>
                <a:latin typeface="Consolas" panose="020B0609020204030204" pitchFamily="49" charset="0"/>
              </a:rPr>
              <a:t>? {}"</a:t>
            </a:r>
            <a:r>
              <a:rPr lang="en-US" sz="1400" dirty="0">
                <a:latin typeface="Consolas" panose="020B0609020204030204" pitchFamily="49" charset="0"/>
              </a:rPr>
              <a:t>, </a:t>
            </a:r>
            <a:r>
              <a:rPr lang="en-US" sz="1400" dirty="0" err="1">
                <a:latin typeface="Consolas" panose="020B0609020204030204" pitchFamily="49" charset="0"/>
              </a:rPr>
              <a:t>has_ip</a:t>
            </a:r>
            <a:r>
              <a:rPr lang="en-US" sz="1400" dirty="0">
                <a:latin typeface="Consolas" panose="020B0609020204030204" pitchFamily="49" charset="0"/>
              </a:rPr>
              <a:t>);</a:t>
            </a:r>
          </a:p>
          <a:p>
            <a:pPr algn="l"/>
            <a:r>
              <a:rPr lang="en-US" sz="1400" dirty="0">
                <a:latin typeface="Consolas" panose="020B0609020204030204" pitchFamily="49" charset="0"/>
              </a:rPr>
              <a:t>	</a:t>
            </a:r>
          </a:p>
          <a:p>
            <a:pPr algn="l"/>
            <a:r>
              <a:rPr lang="en-US" sz="1400" dirty="0">
                <a:latin typeface="Consolas" panose="020B0609020204030204" pitchFamily="49" charset="0"/>
              </a:rPr>
              <a:t>    </a:t>
            </a:r>
            <a:r>
              <a:rPr lang="en-US" sz="1400" dirty="0">
                <a:solidFill>
                  <a:srgbClr val="C00000"/>
                </a:solidFill>
                <a:latin typeface="Consolas" panose="020B0609020204030204" pitchFamily="49" charset="0"/>
              </a:rPr>
              <a:t>//casting a bool to an integer...</a:t>
            </a:r>
          </a:p>
          <a:p>
            <a:pPr algn="l"/>
            <a:r>
              <a:rPr lang="en-US" sz="1400" dirty="0">
                <a:latin typeface="Consolas" panose="020B0609020204030204" pitchFamily="49" charset="0"/>
              </a:rPr>
              <a:t>    </a:t>
            </a:r>
            <a:r>
              <a:rPr lang="en-US" sz="1400" dirty="0" err="1">
                <a:solidFill>
                  <a:srgbClr val="00B050"/>
                </a:solidFill>
                <a:latin typeface="Consolas" panose="020B0609020204030204" pitchFamily="49" charset="0"/>
              </a:rPr>
              <a:t>println</a:t>
            </a:r>
            <a:r>
              <a:rPr lang="en-US" sz="1400" dirty="0">
                <a:solidFill>
                  <a:srgbClr val="00B050"/>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"is alive? {}"</a:t>
            </a:r>
            <a:r>
              <a:rPr lang="en-US" sz="1400" dirty="0">
                <a:latin typeface="Consolas" panose="020B0609020204030204" pitchFamily="49" charset="0"/>
              </a:rPr>
              <a:t>, </a:t>
            </a:r>
            <a:r>
              <a:rPr lang="en-US" sz="1400" dirty="0" err="1">
                <a:latin typeface="Consolas" panose="020B0609020204030204" pitchFamily="49" charset="0"/>
              </a:rPr>
              <a:t>is_alive</a:t>
            </a:r>
            <a:r>
              <a:rPr lang="en-US" sz="1400" dirty="0">
                <a:latin typeface="Consolas" panose="020B0609020204030204" pitchFamily="49" charset="0"/>
              </a:rPr>
              <a:t> </a:t>
            </a:r>
            <a:r>
              <a:rPr lang="en-US" sz="1400" dirty="0">
                <a:solidFill>
                  <a:srgbClr val="0070C0"/>
                </a:solidFill>
                <a:latin typeface="Consolas" panose="020B0609020204030204" pitchFamily="49" charset="0"/>
              </a:rPr>
              <a:t>as</a:t>
            </a:r>
            <a:r>
              <a:rPr lang="en-US" sz="1400" dirty="0">
                <a:latin typeface="Consolas" panose="020B0609020204030204" pitchFamily="49" charset="0"/>
              </a:rPr>
              <a:t> </a:t>
            </a:r>
            <a:r>
              <a:rPr lang="en-US" sz="1400" dirty="0">
                <a:solidFill>
                  <a:srgbClr val="0070C0"/>
                </a:solidFill>
                <a:latin typeface="Consolas" panose="020B0609020204030204" pitchFamily="49" charset="0"/>
              </a:rPr>
              <a:t>i32</a:t>
            </a:r>
            <a:r>
              <a:rPr lang="en-US" sz="1400" dirty="0">
                <a:latin typeface="Consolas" panose="020B0609020204030204" pitchFamily="49" charset="0"/>
              </a:rPr>
              <a:t>);</a:t>
            </a:r>
          </a:p>
          <a:p>
            <a:pPr algn="l"/>
            <a:r>
              <a:rPr lang="en-US" sz="1400" dirty="0">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F31EE582-C323-4BCF-BD55-5EB41D254401}"/>
              </a:ext>
            </a:extLst>
          </p:cNvPr>
          <p:cNvSpPr txBox="1"/>
          <p:nvPr/>
        </p:nvSpPr>
        <p:spPr>
          <a:xfrm>
            <a:off x="10250847" y="5757623"/>
            <a:ext cx="1775228" cy="738664"/>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is alive? true</a:t>
            </a:r>
          </a:p>
          <a:p>
            <a:r>
              <a:rPr lang="en-US" sz="1400" dirty="0">
                <a:solidFill>
                  <a:schemeClr val="bg1"/>
                </a:solidFill>
                <a:latin typeface="Consolas" panose="020B0609020204030204" pitchFamily="49" charset="0"/>
              </a:rPr>
              <a:t>has </a:t>
            </a:r>
            <a:r>
              <a:rPr lang="en-US" sz="1400" dirty="0" err="1">
                <a:solidFill>
                  <a:schemeClr val="bg1"/>
                </a:solidFill>
                <a:latin typeface="Consolas" panose="020B0609020204030204" pitchFamily="49" charset="0"/>
              </a:rPr>
              <a:t>ip</a:t>
            </a:r>
            <a:r>
              <a:rPr lang="en-US" sz="1400" dirty="0">
                <a:solidFill>
                  <a:schemeClr val="bg1"/>
                </a:solidFill>
                <a:latin typeface="Consolas" panose="020B0609020204030204" pitchFamily="49" charset="0"/>
              </a:rPr>
              <a:t>? false</a:t>
            </a:r>
          </a:p>
          <a:p>
            <a:r>
              <a:rPr lang="en-US" sz="1400" dirty="0">
                <a:solidFill>
                  <a:schemeClr val="bg1"/>
                </a:solidFill>
                <a:latin typeface="Consolas" panose="020B0609020204030204" pitchFamily="49" charset="0"/>
              </a:rPr>
              <a:t>is alive? 1</a:t>
            </a:r>
            <a:endParaRPr lang="en-GB" sz="14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B22305E-F1AE-4B83-B577-0091BDBF4096}"/>
              </a:ext>
            </a:extLst>
          </p:cNvPr>
          <p:cNvSpPr txBox="1"/>
          <p:nvPr/>
        </p:nvSpPr>
        <p:spPr>
          <a:xfrm>
            <a:off x="9058634" y="6209045"/>
            <a:ext cx="1192213" cy="291765"/>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7E80CD84-09C6-6C9B-86A7-D12FDB852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7383" y="4426666"/>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407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cap="none" dirty="0"/>
              <a:t>Character Type</a:t>
            </a:r>
          </a:p>
        </p:txBody>
      </p:sp>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94237" y="478447"/>
            <a:ext cx="6950075" cy="4094163"/>
          </a:xfrm>
        </p:spPr>
        <p:txBody>
          <a:bodyPr/>
          <a:lstStyle/>
          <a:p>
            <a:r>
              <a:rPr lang="en-GB" b="1" dirty="0"/>
              <a:t>A Rust character is its simplest "alphabetic" data type</a:t>
            </a:r>
          </a:p>
          <a:p>
            <a:pPr marL="285750" indent="-285750">
              <a:buFont typeface="Arial" panose="020B0604020202020204" pitchFamily="34" charset="0"/>
              <a:buChar char="•"/>
            </a:pPr>
            <a:r>
              <a:rPr lang="en-GB" dirty="0"/>
              <a:t>but can store more than just alphabetic characters</a:t>
            </a:r>
          </a:p>
          <a:p>
            <a:pPr marL="285750" indent="-285750">
              <a:buFont typeface="Arial" panose="020B0604020202020204" pitchFamily="34" charset="0"/>
              <a:buChar char="•"/>
            </a:pPr>
            <a:r>
              <a:rPr lang="en-GB" dirty="0"/>
              <a:t>Uses Unicode in range +0000 to U+D7FF and UE000 to U+10FFFF</a:t>
            </a:r>
          </a:p>
          <a:p>
            <a:pPr marL="542925" indent="-271463">
              <a:buFont typeface="Arial" panose="020B0604020202020204" pitchFamily="34" charset="0"/>
              <a:buChar char="•"/>
            </a:pPr>
            <a:r>
              <a:rPr lang="en-GB" dirty="0"/>
              <a:t>via the \u escape sequence (see below)</a:t>
            </a:r>
          </a:p>
          <a:p>
            <a:endParaRPr lang="en-GB" b="1" dirty="0"/>
          </a:p>
          <a:p>
            <a:r>
              <a:rPr lang="en-GB" b="1" dirty="0"/>
              <a:t>Character literals must use single quotes, e.g. 'A'</a:t>
            </a:r>
          </a:p>
          <a:p>
            <a:pPr marL="285750" indent="-285750">
              <a:buFont typeface="Arial" panose="020B0604020202020204" pitchFamily="34" charset="0"/>
              <a:buChar char="•"/>
            </a:pPr>
            <a:r>
              <a:rPr lang="en-GB" dirty="0"/>
              <a:t>String literals use double quotes, e.g. "Hello"</a:t>
            </a:r>
          </a:p>
          <a:p>
            <a:pPr marL="285750" indent="-285750">
              <a:buFont typeface="Arial" panose="020B0604020202020204" pitchFamily="34" charset="0"/>
              <a:buChar char="•"/>
            </a:pPr>
            <a:r>
              <a:rPr lang="en-GB" dirty="0"/>
              <a:t>Helpful mnemonic: </a:t>
            </a:r>
            <a:r>
              <a:rPr lang="en-GB" i="1" dirty="0"/>
              <a:t>single character, single quotes!</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 char is always 4 bytes </a:t>
            </a:r>
          </a:p>
          <a:p>
            <a:pPr marL="285750" indent="-285750">
              <a:buFont typeface="Arial" panose="020B0604020202020204" pitchFamily="34" charset="0"/>
              <a:buChar char="•"/>
            </a:pPr>
            <a:r>
              <a:rPr lang="en-GB" sz="1400" u="sng" dirty="0"/>
              <a:t>Not the same </a:t>
            </a:r>
            <a:r>
              <a:rPr lang="en-GB" sz="1400" dirty="0"/>
              <a:t>as a character inside a String</a:t>
            </a:r>
          </a:p>
          <a:p>
            <a:pPr marL="285750" indent="-285750">
              <a:buFont typeface="Arial" panose="020B0604020202020204" pitchFamily="34" charset="0"/>
              <a:buChar char="•"/>
            </a:pPr>
            <a:r>
              <a:rPr lang="en-GB" sz="1400" dirty="0"/>
              <a:t>May mean per-character processing is more expensive than you think!</a:t>
            </a:r>
          </a:p>
          <a:p>
            <a:endParaRPr lang="en-GB" dirty="0"/>
          </a:p>
          <a:p>
            <a:endParaRPr lang="en-GB" dirty="0"/>
          </a:p>
          <a:p>
            <a:endParaRPr lang="en-GB" dirty="0"/>
          </a:p>
          <a:p>
            <a:endParaRPr lang="en-GB" dirty="0"/>
          </a:p>
        </p:txBody>
      </p:sp>
      <p:sp>
        <p:nvSpPr>
          <p:cNvPr id="5" name="TextBox 4">
            <a:extLst>
              <a:ext uri="{FF2B5EF4-FFF2-40B4-BE49-F238E27FC236}">
                <a16:creationId xmlns:a16="http://schemas.microsoft.com/office/drawing/2014/main" id="{83210D58-BB06-4C1F-B964-2BF9C55579E4}"/>
              </a:ext>
            </a:extLst>
          </p:cNvPr>
          <p:cNvSpPr txBox="1"/>
          <p:nvPr/>
        </p:nvSpPr>
        <p:spPr>
          <a:xfrm>
            <a:off x="4694237" y="3492661"/>
            <a:ext cx="3941763" cy="2061431"/>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mychar</a:t>
            </a:r>
            <a:r>
              <a:rPr lang="en-GB" sz="1400" dirty="0">
                <a:latin typeface="Consolas" panose="020B0609020204030204" pitchFamily="49" charset="0"/>
              </a:rPr>
              <a:t> = </a:t>
            </a:r>
            <a:r>
              <a:rPr lang="en-GB" sz="1400" dirty="0">
                <a:solidFill>
                  <a:srgbClr val="7030A0"/>
                </a:solidFill>
                <a:latin typeface="Consolas" panose="020B0609020204030204" pitchFamily="49" charset="0"/>
              </a:rPr>
              <a:t>'A'</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euro = </a:t>
            </a:r>
            <a:r>
              <a:rPr lang="en-GB" sz="1400" dirty="0">
                <a:solidFill>
                  <a:srgbClr val="7030A0"/>
                </a:solidFill>
                <a:latin typeface="Consolas" panose="020B0609020204030204" pitchFamily="49" charset="0"/>
              </a:rPr>
              <a:t>'\u{20ac}'</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one: char = </a:t>
            </a:r>
            <a:r>
              <a:rPr lang="en-GB" sz="1400" dirty="0">
                <a:solidFill>
                  <a:srgbClr val="7030A0"/>
                </a:solidFill>
                <a:latin typeface="Consolas" panose="020B0609020204030204" pitchFamily="49" charset="0"/>
              </a:rPr>
              <a:t>'\u{2460}'</a:t>
            </a:r>
            <a:r>
              <a:rPr lang="en-GB" sz="1400" dirty="0">
                <a:latin typeface="Consolas" panose="020B0609020204030204" pitchFamily="49" charset="0"/>
              </a:rPr>
              <a:t>;   </a:t>
            </a:r>
          </a:p>
          <a:p>
            <a:pPr algn="l"/>
            <a:r>
              <a:rPr lang="en-GB" sz="1400" dirty="0">
                <a:latin typeface="Consolas" panose="020B0609020204030204" pitchFamily="49" charset="0"/>
              </a:rPr>
              <a:t>  </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mychar</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euro);</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one);</a:t>
            </a:r>
          </a:p>
          <a:p>
            <a:pPr algn="l"/>
            <a:r>
              <a:rPr lang="en-GB" sz="1400" dirty="0">
                <a:latin typeface="Consolas" panose="020B0609020204030204" pitchFamily="49" charset="0"/>
              </a:rPr>
              <a:t>}</a:t>
            </a:r>
          </a:p>
        </p:txBody>
      </p:sp>
      <p:sp>
        <p:nvSpPr>
          <p:cNvPr id="7" name="TextBox 6">
            <a:extLst>
              <a:ext uri="{FF2B5EF4-FFF2-40B4-BE49-F238E27FC236}">
                <a16:creationId xmlns:a16="http://schemas.microsoft.com/office/drawing/2014/main" id="{61B6509F-3BD3-403A-A4B6-1FFDB82576F2}"/>
              </a:ext>
            </a:extLst>
          </p:cNvPr>
          <p:cNvSpPr txBox="1"/>
          <p:nvPr/>
        </p:nvSpPr>
        <p:spPr>
          <a:xfrm>
            <a:off x="9981503" y="4351199"/>
            <a:ext cx="1539964" cy="1200329"/>
          </a:xfrm>
          <a:prstGeom prst="rect">
            <a:avLst/>
          </a:prstGeom>
          <a:solidFill>
            <a:srgbClr val="000000"/>
          </a:solidFill>
        </p:spPr>
        <p:txBody>
          <a:bodyPr wrap="square">
            <a:spAutoFit/>
          </a:bodyPr>
          <a:lstStyle/>
          <a:p>
            <a:r>
              <a:rPr lang="en-US" sz="2400" dirty="0">
                <a:solidFill>
                  <a:schemeClr val="bg1"/>
                </a:solidFill>
                <a:latin typeface="Consolas" panose="020B0609020204030204" pitchFamily="49" charset="0"/>
              </a:rPr>
              <a:t>A</a:t>
            </a:r>
          </a:p>
          <a:p>
            <a:r>
              <a:rPr lang="en-US" sz="2400" dirty="0">
                <a:solidFill>
                  <a:schemeClr val="bg1"/>
                </a:solidFill>
                <a:latin typeface="Consolas" panose="020B0609020204030204" pitchFamily="49" charset="0"/>
              </a:rPr>
              <a:t>€</a:t>
            </a:r>
          </a:p>
          <a:p>
            <a:r>
              <a:rPr lang="en-US" sz="2400" b="1" dirty="0">
                <a:solidFill>
                  <a:schemeClr val="bg1"/>
                </a:solidFill>
                <a:latin typeface="Consolas" panose="020B0609020204030204" pitchFamily="49" charset="0"/>
              </a:rPr>
              <a:t>①</a:t>
            </a:r>
            <a:endParaRPr lang="en-GB" sz="24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3E82D00D-F0AE-478B-A50D-B6F6EC6C86C9}"/>
              </a:ext>
            </a:extLst>
          </p:cNvPr>
          <p:cNvSpPr txBox="1"/>
          <p:nvPr/>
        </p:nvSpPr>
        <p:spPr>
          <a:xfrm>
            <a:off x="8758844" y="4351199"/>
            <a:ext cx="1192213" cy="409878"/>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A6473243-FA13-3D22-8B02-72EAFE61E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0" y="342900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62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E73D2C-BF58-A83B-E225-F1AB288D13CB}"/>
              </a:ext>
            </a:extLst>
          </p:cNvPr>
          <p:cNvSpPr>
            <a:spLocks noGrp="1"/>
          </p:cNvSpPr>
          <p:nvPr>
            <p:ph type="body" sz="quarter" idx="10"/>
          </p:nvPr>
        </p:nvSpPr>
        <p:spPr/>
        <p:txBody>
          <a:bodyPr/>
          <a:lstStyle/>
          <a:p>
            <a:r>
              <a:rPr lang="en-GB" cap="none" dirty="0"/>
              <a:t>Unit Or ()</a:t>
            </a:r>
          </a:p>
        </p:txBody>
      </p:sp>
      <p:sp>
        <p:nvSpPr>
          <p:cNvPr id="3" name="Text Placeholder 2">
            <a:extLst>
              <a:ext uri="{FF2B5EF4-FFF2-40B4-BE49-F238E27FC236}">
                <a16:creationId xmlns:a16="http://schemas.microsoft.com/office/drawing/2014/main" id="{E8EEF3C7-4149-928A-14AF-0F317078B6B7}"/>
              </a:ext>
            </a:extLst>
          </p:cNvPr>
          <p:cNvSpPr>
            <a:spLocks noGrp="1"/>
          </p:cNvSpPr>
          <p:nvPr>
            <p:ph type="body" sz="quarter" idx="15"/>
          </p:nvPr>
        </p:nvSpPr>
        <p:spPr>
          <a:xfrm>
            <a:off x="4732338" y="422884"/>
            <a:ext cx="6913562" cy="4094163"/>
          </a:xfrm>
        </p:spPr>
        <p:txBody>
          <a:bodyPr/>
          <a:lstStyle/>
          <a:p>
            <a:r>
              <a:rPr lang="en-GB" dirty="0"/>
              <a:t>In Rust, we also have the </a:t>
            </a:r>
            <a:r>
              <a:rPr lang="en-GB" b="1" dirty="0"/>
              <a:t>() type </a:t>
            </a:r>
            <a:r>
              <a:rPr lang="en-GB" dirty="0"/>
              <a:t>or "</a:t>
            </a:r>
            <a:r>
              <a:rPr lang="en-GB" b="1" dirty="0"/>
              <a:t>unit</a:t>
            </a:r>
            <a:r>
              <a:rPr lang="en-GB" dirty="0"/>
              <a:t>".</a:t>
            </a:r>
          </a:p>
          <a:p>
            <a:br>
              <a:rPr lang="en-GB" dirty="0"/>
            </a:br>
            <a:r>
              <a:rPr lang="en-GB" dirty="0"/>
              <a:t>It is an </a:t>
            </a:r>
            <a:r>
              <a:rPr lang="en-GB" b="1" dirty="0"/>
              <a:t>empty tuple </a:t>
            </a:r>
            <a:r>
              <a:rPr lang="en-GB" dirty="0"/>
              <a:t>and has</a:t>
            </a:r>
            <a:r>
              <a:rPr lang="en-GB" b="1" dirty="0"/>
              <a:t> zero-size (0 bits)</a:t>
            </a:r>
            <a:r>
              <a:rPr lang="en-GB" dirty="0"/>
              <a:t>.</a:t>
            </a:r>
          </a:p>
          <a:p>
            <a:endParaRPr lang="en-GB" dirty="0"/>
          </a:p>
          <a:p>
            <a:r>
              <a:rPr lang="en-GB" dirty="0"/>
              <a:t>In Rust, the unit has a number of different uses, e.g.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Functions</a:t>
            </a:r>
            <a:r>
              <a:rPr lang="en-GB" dirty="0"/>
              <a:t> - as an explicit or implicit </a:t>
            </a:r>
            <a:r>
              <a:rPr lang="en-GB" i="1" dirty="0"/>
              <a:t>"nothing" return type</a:t>
            </a:r>
          </a:p>
          <a:p>
            <a:pPr marL="285750" indent="-285750">
              <a:buFont typeface="Arial" panose="020B0604020202020204" pitchFamily="34" charset="0"/>
              <a:buChar char="•"/>
            </a:pPr>
            <a:r>
              <a:rPr lang="en-GB" b="1" dirty="0"/>
              <a:t>Match</a:t>
            </a:r>
            <a:r>
              <a:rPr lang="en-GB" dirty="0"/>
              <a:t> - as a </a:t>
            </a:r>
            <a:r>
              <a:rPr lang="en-GB" i="1" dirty="0"/>
              <a:t>null statement </a:t>
            </a:r>
            <a:r>
              <a:rPr lang="en-GB" dirty="0"/>
              <a:t>on the default arm</a:t>
            </a:r>
          </a:p>
          <a:p>
            <a:pPr marL="285750" indent="-285750">
              <a:buFont typeface="Arial" panose="020B0604020202020204" pitchFamily="34" charset="0"/>
              <a:buChar char="•"/>
            </a:pPr>
            <a:r>
              <a:rPr lang="en-GB" b="1" dirty="0"/>
              <a:t>Expressions</a:t>
            </a:r>
            <a:r>
              <a:rPr lang="en-GB" dirty="0"/>
              <a:t> - to </a:t>
            </a:r>
            <a:r>
              <a:rPr lang="en-GB" i="1" dirty="0"/>
              <a:t>discard</a:t>
            </a:r>
            <a:r>
              <a:rPr lang="en-GB" dirty="0"/>
              <a:t> them</a:t>
            </a:r>
          </a:p>
          <a:p>
            <a:endParaRPr lang="en-GB" dirty="0"/>
          </a:p>
          <a:p>
            <a:r>
              <a:rPr lang="en-GB" dirty="0"/>
              <a:t>For these reasons, some software engineers equate it to C's "void" or Python's "pass" keyword – at least in general usage.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293424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Lab #4: Scalars</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Building a quick Rust program to demonstrate the use of scalar types.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2E634-22BD-4993-B9DD-8D897E2EADDD}"/>
              </a:ext>
            </a:extLst>
          </p:cNvPr>
          <p:cNvSpPr>
            <a:spLocks noGrp="1"/>
          </p:cNvSpPr>
          <p:nvPr>
            <p:ph type="body" sz="quarter" idx="10"/>
          </p:nvPr>
        </p:nvSpPr>
        <p:spPr/>
        <p:txBody>
          <a:bodyPr/>
          <a:lstStyle/>
          <a:p>
            <a:r>
              <a:rPr lang="en-GB" cap="none" dirty="0"/>
              <a:t>Compound Types</a:t>
            </a:r>
          </a:p>
        </p:txBody>
      </p:sp>
      <p:sp>
        <p:nvSpPr>
          <p:cNvPr id="3" name="Text Placeholder 2">
            <a:extLst>
              <a:ext uri="{FF2B5EF4-FFF2-40B4-BE49-F238E27FC236}">
                <a16:creationId xmlns:a16="http://schemas.microsoft.com/office/drawing/2014/main" id="{84A8E47D-94BE-4EEA-82F0-DE4EC143EA87}"/>
              </a:ext>
            </a:extLst>
          </p:cNvPr>
          <p:cNvSpPr>
            <a:spLocks noGrp="1"/>
          </p:cNvSpPr>
          <p:nvPr>
            <p:ph type="body" sz="quarter" idx="15"/>
          </p:nvPr>
        </p:nvSpPr>
        <p:spPr>
          <a:xfrm>
            <a:off x="4708524" y="414339"/>
            <a:ext cx="6992939" cy="5586412"/>
          </a:xfrm>
        </p:spPr>
        <p:txBody>
          <a:bodyPr/>
          <a:lstStyle/>
          <a:p>
            <a:r>
              <a:rPr lang="en-GB" sz="1800" b="1" dirty="0"/>
              <a:t>A compound type (as the name suggests) groups multiple values</a:t>
            </a:r>
          </a:p>
          <a:p>
            <a:endParaRPr lang="en-GB" sz="1800" b="1" dirty="0"/>
          </a:p>
          <a:p>
            <a:r>
              <a:rPr lang="en-GB" sz="1800" b="1" dirty="0"/>
              <a:t>Rust has two compound primitive data types:</a:t>
            </a:r>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r>
              <a:rPr lang="en-GB" sz="1800" b="1" dirty="0"/>
              <a:t>We will examine each compound type in turn.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4" name="Diagram 3">
            <a:extLst>
              <a:ext uri="{FF2B5EF4-FFF2-40B4-BE49-F238E27FC236}">
                <a16:creationId xmlns:a16="http://schemas.microsoft.com/office/drawing/2014/main" id="{713A7265-6293-4DD6-A638-2C8434F09271}"/>
              </a:ext>
            </a:extLst>
          </p:cNvPr>
          <p:cNvGraphicFramePr/>
          <p:nvPr>
            <p:extLst>
              <p:ext uri="{D42A27DB-BD31-4B8C-83A1-F6EECF244321}">
                <p14:modId xmlns:p14="http://schemas.microsoft.com/office/powerpoint/2010/main" val="3361684451"/>
              </p:ext>
            </p:extLst>
          </p:nvPr>
        </p:nvGraphicFramePr>
        <p:xfrm>
          <a:off x="4708524" y="1685923"/>
          <a:ext cx="6864351" cy="4105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64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62931" y="332509"/>
            <a:ext cx="7144285" cy="6213582"/>
          </a:xfrm>
        </p:spPr>
        <p:txBody>
          <a:bodyPr/>
          <a:lstStyle/>
          <a:p>
            <a:r>
              <a:rPr lang="en-GB" b="1" dirty="0"/>
              <a:t>A Rust tuple is created using a finite comma-separated sequence of heterogenous "field" values </a:t>
            </a:r>
          </a:p>
          <a:p>
            <a:pPr marL="285750" indent="-285750">
              <a:buFont typeface="Arial" panose="020B0604020202020204" pitchFamily="34" charset="0"/>
              <a:buChar char="•"/>
            </a:pPr>
            <a:r>
              <a:rPr lang="en-GB" dirty="0"/>
              <a:t>Placed inside parentheses ("round" brackets)</a:t>
            </a:r>
          </a:p>
          <a:p>
            <a:pPr marL="285750" indent="-285750">
              <a:buFont typeface="Arial" panose="020B0604020202020204" pitchFamily="34" charset="0"/>
              <a:buChar char="•"/>
            </a:pPr>
            <a:r>
              <a:rPr lang="en-GB" dirty="0"/>
              <a:t>Insertion order is maintained</a:t>
            </a:r>
          </a:p>
          <a:p>
            <a:endParaRPr lang="en-GB" sz="1200" b="1" dirty="0"/>
          </a:p>
          <a:p>
            <a:r>
              <a:rPr lang="en-GB" b="1" dirty="0"/>
              <a:t>Let's create a couple of 3-ary tuples…</a:t>
            </a:r>
          </a:p>
          <a:p>
            <a:endParaRPr lang="en-GB" b="1" dirty="0"/>
          </a:p>
          <a:p>
            <a:endParaRPr lang="en-GB" b="1" dirty="0"/>
          </a:p>
          <a:p>
            <a:endParaRPr lang="en-GB" b="1" dirty="0"/>
          </a:p>
          <a:p>
            <a:pPr marL="285750" indent="-285750">
              <a:buFont typeface="Arial" panose="020B0604020202020204" pitchFamily="34" charset="0"/>
              <a:buChar char="•"/>
            </a:pPr>
            <a:r>
              <a:rPr lang="en-GB" dirty="0"/>
              <a:t>Type annotations are </a:t>
            </a:r>
            <a:r>
              <a:rPr lang="en-GB" b="1" dirty="0"/>
              <a:t>optional</a:t>
            </a:r>
          </a:p>
          <a:p>
            <a:pPr marL="285750" indent="-285750">
              <a:buFont typeface="Arial" panose="020B0604020202020204" pitchFamily="34" charset="0"/>
              <a:buChar char="•"/>
            </a:pPr>
            <a:endParaRPr lang="en-GB" dirty="0"/>
          </a:p>
          <a:p>
            <a:r>
              <a:rPr lang="en-GB" b="1" dirty="0"/>
              <a:t>The tuple binds the value as a single compounded element</a:t>
            </a:r>
          </a:p>
          <a:p>
            <a:pPr marL="285750" indent="-285750">
              <a:buFont typeface="Arial" panose="020B0604020202020204" pitchFamily="34" charset="0"/>
              <a:buChar char="•"/>
            </a:pPr>
            <a:r>
              <a:rPr lang="en-GB" i="1" dirty="0" err="1"/>
              <a:t>Destructure</a:t>
            </a:r>
            <a:r>
              <a:rPr lang="en-GB" dirty="0"/>
              <a:t> (separate its values) using pattern matching</a:t>
            </a:r>
          </a:p>
          <a:p>
            <a:pPr marL="285750" indent="-285750">
              <a:buFont typeface="Arial" panose="020B0604020202020204" pitchFamily="34" charset="0"/>
              <a:buChar char="•"/>
            </a:pPr>
            <a:r>
              <a:rPr lang="en-GB" dirty="0"/>
              <a:t>Or use the period and </a:t>
            </a:r>
            <a:r>
              <a:rPr lang="en-GB" i="1" dirty="0"/>
              <a:t>index</a:t>
            </a:r>
            <a:r>
              <a:rPr lang="en-GB" dirty="0"/>
              <a:t> of the value we want </a:t>
            </a:r>
          </a:p>
          <a:p>
            <a:endParaRPr lang="en-GB" dirty="0"/>
          </a:p>
          <a:p>
            <a:endParaRPr lang="en-GB" dirty="0"/>
          </a:p>
          <a:p>
            <a:endParaRPr lang="en-GB" dirty="0"/>
          </a:p>
          <a:p>
            <a:endParaRPr lang="en-GB" dirty="0"/>
          </a:p>
        </p:txBody>
      </p:sp>
      <p:sp>
        <p:nvSpPr>
          <p:cNvPr id="9" name="TextBox 8">
            <a:extLst>
              <a:ext uri="{FF2B5EF4-FFF2-40B4-BE49-F238E27FC236}">
                <a16:creationId xmlns:a16="http://schemas.microsoft.com/office/drawing/2014/main" id="{78FF05F8-F120-4F9D-AAA5-3916DC2D6127}"/>
              </a:ext>
            </a:extLst>
          </p:cNvPr>
          <p:cNvSpPr txBox="1"/>
          <p:nvPr/>
        </p:nvSpPr>
        <p:spPr>
          <a:xfrm>
            <a:off x="4745411" y="4896958"/>
            <a:ext cx="5840084" cy="153732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a:latin typeface="Consolas" panose="020B0609020204030204" pitchFamily="49" charset="0"/>
              </a:rPr>
              <a:t>mytup1 = (</a:t>
            </a:r>
            <a:r>
              <a:rPr lang="en-GB" sz="1400" dirty="0">
                <a:solidFill>
                  <a:srgbClr val="7030A0"/>
                </a:solidFill>
                <a:latin typeface="Consolas" panose="020B0609020204030204" pitchFamily="49" charset="0"/>
              </a:rPr>
              <a:t>'A'</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200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3.14</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(val1, val2, val3) = mytup1;</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"The value of val1 is: {}"</a:t>
            </a:r>
            <a:r>
              <a:rPr lang="en-GB" sz="1400" dirty="0">
                <a:latin typeface="Consolas" panose="020B0609020204030204" pitchFamily="49" charset="0"/>
              </a:rPr>
              <a:t>, val1); </a:t>
            </a:r>
          </a:p>
          <a:p>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"The 2</a:t>
            </a:r>
            <a:r>
              <a:rPr lang="en-GB" sz="1400" baseline="30000" dirty="0">
                <a:solidFill>
                  <a:srgbClr val="7030A0"/>
                </a:solidFill>
                <a:latin typeface="Consolas" panose="020B0609020204030204" pitchFamily="49" charset="0"/>
              </a:rPr>
              <a:t>nd</a:t>
            </a:r>
            <a:r>
              <a:rPr lang="en-GB" sz="1400" dirty="0">
                <a:solidFill>
                  <a:srgbClr val="7030A0"/>
                </a:solidFill>
                <a:latin typeface="Consolas" panose="020B0609020204030204" pitchFamily="49" charset="0"/>
              </a:rPr>
              <a:t> value of mytup1 is: {}"</a:t>
            </a:r>
            <a:r>
              <a:rPr lang="en-GB" sz="1400" dirty="0">
                <a:latin typeface="Consolas" panose="020B0609020204030204" pitchFamily="49" charset="0"/>
              </a:rPr>
              <a:t>, mytup1.1); </a:t>
            </a:r>
          </a:p>
          <a:p>
            <a:pPr algn="l"/>
            <a:r>
              <a:rPr lang="en-GB" sz="1400" dirty="0">
                <a:latin typeface="Consolas" panose="020B0609020204030204" pitchFamily="49" charset="0"/>
              </a:rPr>
              <a:t>}</a:t>
            </a:r>
          </a:p>
        </p:txBody>
      </p:sp>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cap="none" dirty="0"/>
              <a:t>Tuples</a:t>
            </a:r>
          </a:p>
        </p:txBody>
      </p:sp>
      <p:sp>
        <p:nvSpPr>
          <p:cNvPr id="5" name="TextBox 4">
            <a:extLst>
              <a:ext uri="{FF2B5EF4-FFF2-40B4-BE49-F238E27FC236}">
                <a16:creationId xmlns:a16="http://schemas.microsoft.com/office/drawing/2014/main" id="{83210D58-BB06-4C1F-B964-2BF9C55579E4}"/>
              </a:ext>
            </a:extLst>
          </p:cNvPr>
          <p:cNvSpPr txBox="1"/>
          <p:nvPr/>
        </p:nvSpPr>
        <p:spPr>
          <a:xfrm>
            <a:off x="4694236" y="2271829"/>
            <a:ext cx="5840084" cy="880054"/>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a:latin typeface="Consolas" panose="020B0609020204030204" pitchFamily="49" charset="0"/>
              </a:rPr>
              <a:t>mytup1 = (</a:t>
            </a:r>
            <a:r>
              <a:rPr lang="en-GB" sz="1400" dirty="0">
                <a:solidFill>
                  <a:srgbClr val="7030A0"/>
                </a:solidFill>
                <a:latin typeface="Consolas" panose="020B0609020204030204" pitchFamily="49" charset="0"/>
              </a:rPr>
              <a:t>'A'</a:t>
            </a:r>
            <a:r>
              <a:rPr lang="en-GB" sz="1400" dirty="0">
                <a:latin typeface="Consolas" panose="020B0609020204030204" pitchFamily="49" charset="0"/>
              </a:rPr>
              <a:t>,</a:t>
            </a:r>
            <a:r>
              <a:rPr lang="en-GB" sz="1400" dirty="0">
                <a:solidFill>
                  <a:schemeClr val="accent3">
                    <a:lumMod val="60000"/>
                    <a:lumOff val="40000"/>
                  </a:schemeClr>
                </a:solidFill>
                <a:latin typeface="Consolas" panose="020B0609020204030204" pitchFamily="49" charset="0"/>
              </a:rPr>
              <a:t> 200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3.14</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mytup2: (char, i32, f64) = (</a:t>
            </a:r>
            <a:r>
              <a:rPr lang="en-GB" sz="1400" dirty="0">
                <a:solidFill>
                  <a:srgbClr val="7030A0"/>
                </a:solidFill>
                <a:latin typeface="Consolas" panose="020B0609020204030204" pitchFamily="49" charset="0"/>
              </a:rPr>
              <a:t>'B'</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400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6.28</a:t>
            </a:r>
            <a:r>
              <a:rPr lang="en-GB" sz="1400" dirty="0">
                <a:latin typeface="Consolas" panose="020B0609020204030204" pitchFamily="49" charset="0"/>
              </a:rPr>
              <a:t>); </a:t>
            </a:r>
          </a:p>
          <a:p>
            <a:pPr algn="l"/>
            <a:r>
              <a:rPr lang="en-GB" sz="1400" dirty="0">
                <a:latin typeface="Consolas" panose="020B0609020204030204" pitchFamily="49" charset="0"/>
              </a:rPr>
              <a:t>}</a:t>
            </a:r>
          </a:p>
        </p:txBody>
      </p:sp>
      <p:sp>
        <p:nvSpPr>
          <p:cNvPr id="7" name="TextBox 6">
            <a:extLst>
              <a:ext uri="{FF2B5EF4-FFF2-40B4-BE49-F238E27FC236}">
                <a16:creationId xmlns:a16="http://schemas.microsoft.com/office/drawing/2014/main" id="{61B6509F-3BD3-403A-A4B6-1FFDB82576F2}"/>
              </a:ext>
            </a:extLst>
          </p:cNvPr>
          <p:cNvSpPr txBox="1"/>
          <p:nvPr/>
        </p:nvSpPr>
        <p:spPr>
          <a:xfrm>
            <a:off x="8765381" y="6263872"/>
            <a:ext cx="2900872"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The value of val1 is: A</a:t>
            </a:r>
          </a:p>
          <a:p>
            <a:r>
              <a:rPr lang="en-US" sz="1200" b="1" dirty="0">
                <a:solidFill>
                  <a:schemeClr val="bg1"/>
                </a:solidFill>
                <a:latin typeface="Consolas" panose="020B0609020204030204" pitchFamily="49" charset="0"/>
              </a:rPr>
              <a:t>The 2nd value of mytup1 is: 200</a:t>
            </a:r>
            <a:endParaRPr lang="en-GB" sz="12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3E82D00D-F0AE-478B-A50D-B6F6EC6C86C9}"/>
              </a:ext>
            </a:extLst>
          </p:cNvPr>
          <p:cNvSpPr txBox="1"/>
          <p:nvPr/>
        </p:nvSpPr>
        <p:spPr>
          <a:xfrm>
            <a:off x="7573167" y="6251741"/>
            <a:ext cx="1192213" cy="473795"/>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4184B1C1-5AD4-C586-02B7-47992424E0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3388" y="2228630"/>
            <a:ext cx="516336" cy="386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st Programming language Logo Machine learning Haskell, crab, animals ...">
            <a:extLst>
              <a:ext uri="{FF2B5EF4-FFF2-40B4-BE49-F238E27FC236}">
                <a16:creationId xmlns:a16="http://schemas.microsoft.com/office/drawing/2014/main" id="{0BD3D4FD-B5B0-C4C8-670C-8253B79C5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019" y="4896958"/>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7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62931" y="423713"/>
            <a:ext cx="6950075" cy="6122378"/>
          </a:xfrm>
        </p:spPr>
        <p:txBody>
          <a:bodyPr/>
          <a:lstStyle/>
          <a:p>
            <a:r>
              <a:rPr lang="en-GB" b="1" dirty="0"/>
              <a:t>A Rust array is created using a finite comma-separated sequence of values </a:t>
            </a:r>
          </a:p>
          <a:p>
            <a:pPr marL="285750" indent="-285750">
              <a:buFont typeface="Arial" panose="020B0604020202020204" pitchFamily="34" charset="0"/>
              <a:buChar char="•"/>
            </a:pPr>
            <a:r>
              <a:rPr lang="en-GB" dirty="0"/>
              <a:t>Data is allocated on the stack</a:t>
            </a:r>
          </a:p>
          <a:p>
            <a:pPr marL="285750" indent="-285750">
              <a:buFont typeface="Arial" panose="020B0604020202020204" pitchFamily="34" charset="0"/>
              <a:buChar char="•"/>
            </a:pPr>
            <a:r>
              <a:rPr lang="en-GB" dirty="0"/>
              <a:t>Uses same type T (“homogenous”)</a:t>
            </a:r>
          </a:p>
          <a:p>
            <a:pPr marL="285750" indent="-285750">
              <a:buFont typeface="Arial" panose="020B0604020202020204" pitchFamily="34" charset="0"/>
              <a:buChar char="•"/>
            </a:pPr>
            <a:r>
              <a:rPr lang="en-GB" dirty="0"/>
              <a:t>Length is specified (</a:t>
            </a:r>
            <a:r>
              <a:rPr lang="en-GB" b="1" dirty="0"/>
              <a:t>mandatory</a:t>
            </a:r>
            <a:r>
              <a:rPr lang="en-GB" dirty="0"/>
              <a:t>) in the </a:t>
            </a:r>
            <a:r>
              <a:rPr lang="en-GB" dirty="0">
                <a:highlight>
                  <a:srgbClr val="FFFF00"/>
                </a:highlight>
              </a:rPr>
              <a:t>signature </a:t>
            </a:r>
          </a:p>
          <a:p>
            <a:pPr marL="285750" indent="-285750">
              <a:buFont typeface="Arial" panose="020B0604020202020204" pitchFamily="34" charset="0"/>
              <a:buChar char="•"/>
            </a:pPr>
            <a:r>
              <a:rPr lang="en-GB" dirty="0"/>
              <a:t>Placed inside [ ] (“square” brackets)</a:t>
            </a:r>
          </a:p>
          <a:p>
            <a:pPr marL="285750" indent="-285750">
              <a:buFont typeface="Arial" panose="020B0604020202020204" pitchFamily="34" charset="0"/>
              <a:buChar char="•"/>
            </a:pPr>
            <a:r>
              <a:rPr lang="en-GB" dirty="0"/>
              <a:t>Type annotations are </a:t>
            </a:r>
            <a:r>
              <a:rPr lang="en-GB" b="1" dirty="0"/>
              <a:t>optional</a:t>
            </a:r>
            <a:r>
              <a:rPr lang="en-GB" dirty="0"/>
              <a:t> </a:t>
            </a:r>
          </a:p>
          <a:p>
            <a:pPr marL="285750" indent="-285750">
              <a:buFont typeface="Arial" panose="020B0604020202020204" pitchFamily="34" charset="0"/>
              <a:buChar char="•"/>
            </a:pPr>
            <a:r>
              <a:rPr lang="en-GB" dirty="0"/>
              <a:t>Insertion order is maintained</a:t>
            </a:r>
          </a:p>
          <a:p>
            <a:pPr marL="285750" indent="-285750">
              <a:buFont typeface="Arial" panose="020B0604020202020204" pitchFamily="34" charset="0"/>
              <a:buChar char="•"/>
            </a:pPr>
            <a:r>
              <a:rPr lang="en-GB" dirty="0"/>
              <a:t>0 indexed</a:t>
            </a:r>
          </a:p>
          <a:p>
            <a:pPr>
              <a:spcBef>
                <a:spcPts val="1200"/>
              </a:spcBef>
            </a:pPr>
            <a:r>
              <a:rPr lang="en-GB" b="1" dirty="0"/>
              <a:t>Let's create a sample array and perform some operations…</a:t>
            </a:r>
          </a:p>
          <a:p>
            <a:endParaRPr lang="en-GB" dirty="0"/>
          </a:p>
        </p:txBody>
      </p:sp>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sz="4000" cap="none" dirty="0"/>
              <a:t>Introducing</a:t>
            </a:r>
          </a:p>
          <a:p>
            <a:r>
              <a:rPr lang="en-GB" sz="4000" cap="none" dirty="0"/>
              <a:t>Arrays</a:t>
            </a:r>
          </a:p>
        </p:txBody>
      </p:sp>
      <p:sp>
        <p:nvSpPr>
          <p:cNvPr id="5" name="TextBox 4">
            <a:extLst>
              <a:ext uri="{FF2B5EF4-FFF2-40B4-BE49-F238E27FC236}">
                <a16:creationId xmlns:a16="http://schemas.microsoft.com/office/drawing/2014/main" id="{83210D58-BB06-4C1F-B964-2BF9C55579E4}"/>
              </a:ext>
            </a:extLst>
          </p:cNvPr>
          <p:cNvSpPr txBox="1"/>
          <p:nvPr/>
        </p:nvSpPr>
        <p:spPr>
          <a:xfrm>
            <a:off x="4649361" y="3940895"/>
            <a:ext cx="6676143" cy="1889630"/>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a:solidFill>
                  <a:srgbClr val="0070C0"/>
                </a:solidFill>
                <a:latin typeface="Consolas" panose="020B0609020204030204" pitchFamily="49" charset="0"/>
              </a:rPr>
              <a:t>use std::mem;</a:t>
            </a:r>
          </a:p>
          <a:p>
            <a:pPr algn="l"/>
            <a:endParaRPr lang="en-GB" sz="1400" dirty="0">
              <a:solidFill>
                <a:srgbClr val="0070C0"/>
              </a:solidFill>
              <a:latin typeface="Consolas" panose="020B0609020204030204" pitchFamily="49" charset="0"/>
            </a:endParaRPr>
          </a:p>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err="1">
                <a:latin typeface="Consolas" panose="020B0609020204030204" pitchFamily="49" charset="0"/>
              </a:rPr>
              <a:t>my_data</a:t>
            </a:r>
            <a:r>
              <a:rPr lang="en-GB" sz="1400" dirty="0">
                <a:latin typeface="Consolas" panose="020B0609020204030204" pitchFamily="49" charset="0"/>
              </a:rPr>
              <a:t>: </a:t>
            </a:r>
            <a:r>
              <a:rPr lang="en-GB" sz="1400" dirty="0">
                <a:highlight>
                  <a:srgbClr val="FFFF00"/>
                </a:highlight>
                <a:latin typeface="Consolas" panose="020B0609020204030204" pitchFamily="49" charset="0"/>
              </a:rPr>
              <a:t>[</a:t>
            </a:r>
            <a:r>
              <a:rPr lang="en-GB" sz="1400" dirty="0">
                <a:solidFill>
                  <a:srgbClr val="0070C0"/>
                </a:solidFill>
                <a:highlight>
                  <a:srgbClr val="FFFF00"/>
                </a:highlight>
                <a:latin typeface="Consolas" panose="020B0609020204030204" pitchFamily="49" charset="0"/>
              </a:rPr>
              <a:t>i32</a:t>
            </a:r>
            <a:r>
              <a:rPr lang="en-GB" sz="1400" dirty="0">
                <a:highlight>
                  <a:srgbClr val="FFFF00"/>
                </a:highlight>
                <a:latin typeface="Consolas" panose="020B0609020204030204" pitchFamily="49" charset="0"/>
              </a:rPr>
              <a:t>; </a:t>
            </a:r>
            <a:r>
              <a:rPr lang="en-GB" sz="1400" dirty="0">
                <a:solidFill>
                  <a:schemeClr val="accent3">
                    <a:lumMod val="60000"/>
                    <a:lumOff val="40000"/>
                  </a:schemeClr>
                </a:solidFill>
                <a:highlight>
                  <a:srgbClr val="FFFF00"/>
                </a:highlight>
                <a:latin typeface="Consolas" panose="020B0609020204030204" pitchFamily="49" charset="0"/>
              </a:rPr>
              <a:t>6</a:t>
            </a:r>
            <a:r>
              <a:rPr lang="en-GB" sz="1400" dirty="0">
                <a:highlight>
                  <a:srgbClr val="FFFF00"/>
                </a:highlight>
                <a:latin typeface="Consolas" panose="020B0609020204030204" pitchFamily="49" charset="0"/>
              </a:rPr>
              <a:t>]</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10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20</a:t>
            </a:r>
            <a:r>
              <a:rPr lang="en-GB" sz="1400" dirty="0">
                <a:latin typeface="Consolas" panose="020B0609020204030204" pitchFamily="49" charset="0"/>
              </a:rPr>
              <a:t>,</a:t>
            </a:r>
            <a:r>
              <a:rPr lang="en-GB" sz="1400" dirty="0">
                <a:solidFill>
                  <a:schemeClr val="accent3">
                    <a:lumMod val="60000"/>
                    <a:lumOff val="40000"/>
                  </a:schemeClr>
                </a:solidFill>
                <a:latin typeface="Consolas" panose="020B0609020204030204" pitchFamily="49" charset="0"/>
              </a:rPr>
              <a:t> 30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40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50</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60</a:t>
            </a:r>
            <a:r>
              <a:rPr lang="en-GB" sz="1400" dirty="0">
                <a:latin typeface="Consolas" panose="020B0609020204030204" pitchFamily="49" charset="0"/>
              </a:rPr>
              <a:t>];</a:t>
            </a:r>
          </a:p>
          <a:p>
            <a:pPr algn="l"/>
            <a:r>
              <a:rPr lang="en-GB" sz="1400" dirty="0">
                <a:latin typeface="Consolas" panose="020B0609020204030204" pitchFamily="49" charset="0"/>
              </a:rPr>
              <a:t>    </a:t>
            </a:r>
          </a:p>
          <a:p>
            <a:pPr algn="l"/>
            <a:r>
              <a:rPr lang="en-GB" sz="1400" dirty="0">
                <a:solidFill>
                  <a:srgbClr val="00B05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"Element count is {}"</a:t>
            </a:r>
            <a:r>
              <a:rPr lang="en-GB" sz="1400" dirty="0">
                <a:latin typeface="Consolas" panose="020B0609020204030204" pitchFamily="49" charset="0"/>
              </a:rPr>
              <a:t>, </a:t>
            </a:r>
            <a:r>
              <a:rPr lang="en-GB" sz="1400" dirty="0" err="1">
                <a:latin typeface="Consolas" panose="020B0609020204030204" pitchFamily="49" charset="0"/>
              </a:rPr>
              <a:t>my_data.len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"1st element is {}"</a:t>
            </a:r>
            <a:r>
              <a:rPr lang="en-GB" sz="1400" dirty="0">
                <a:latin typeface="Consolas" panose="020B0609020204030204" pitchFamily="49" charset="0"/>
              </a:rPr>
              <a:t>, </a:t>
            </a:r>
            <a:r>
              <a:rPr lang="en-GB" sz="1400" dirty="0" err="1">
                <a:latin typeface="Consolas" panose="020B0609020204030204" pitchFamily="49" charset="0"/>
              </a:rPr>
              <a:t>my_data</a:t>
            </a:r>
            <a:r>
              <a:rPr lang="en-GB" sz="1400" dirty="0">
                <a:latin typeface="Consolas" panose="020B0609020204030204" pitchFamily="49" charset="0"/>
              </a:rPr>
              <a:t>[</a:t>
            </a:r>
            <a:r>
              <a:rPr lang="en-GB" sz="1400" dirty="0">
                <a:solidFill>
                  <a:schemeClr val="accent3">
                    <a:lumMod val="60000"/>
                    <a:lumOff val="40000"/>
                  </a:schemeClr>
                </a:solidFill>
                <a:latin typeface="Consolas" panose="020B0609020204030204" pitchFamily="49" charset="0"/>
              </a:rPr>
              <a:t>0</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"RAM allocated {} bytes</a:t>
            </a:r>
            <a:r>
              <a:rPr lang="en-GB" sz="1400" dirty="0">
                <a:solidFill>
                  <a:srgbClr val="7F007D"/>
                </a:solidFill>
                <a:latin typeface="Consolas" panose="020B0609020204030204" pitchFamily="49" charset="0"/>
              </a:rPr>
              <a:t>"</a:t>
            </a:r>
            <a:r>
              <a:rPr lang="en-GB" sz="1400" dirty="0">
                <a:latin typeface="Consolas" panose="020B0609020204030204" pitchFamily="49" charset="0"/>
              </a:rPr>
              <a:t>, mem::</a:t>
            </a:r>
            <a:r>
              <a:rPr lang="en-GB" sz="1400" dirty="0" err="1">
                <a:latin typeface="Consolas" panose="020B0609020204030204" pitchFamily="49" charset="0"/>
              </a:rPr>
              <a:t>size_of_val</a:t>
            </a:r>
            <a:r>
              <a:rPr lang="en-GB" sz="1400" dirty="0">
                <a:latin typeface="Consolas" panose="020B0609020204030204" pitchFamily="49" charset="0"/>
              </a:rPr>
              <a:t>(&amp;</a:t>
            </a:r>
            <a:r>
              <a:rPr lang="en-GB" sz="1400" dirty="0" err="1">
                <a:latin typeface="Consolas" panose="020B0609020204030204" pitchFamily="49" charset="0"/>
              </a:rPr>
              <a:t>my_data</a:t>
            </a:r>
            <a:r>
              <a:rPr lang="en-GB" sz="1400" dirty="0">
                <a:latin typeface="Consolas" panose="020B0609020204030204" pitchFamily="49" charset="0"/>
              </a:rPr>
              <a:t>));</a:t>
            </a:r>
          </a:p>
          <a:p>
            <a:pPr algn="l"/>
            <a:r>
              <a:rPr lang="en-GB" sz="1400" dirty="0">
                <a:latin typeface="Consolas" panose="020B0609020204030204" pitchFamily="49" charset="0"/>
              </a:rPr>
              <a:t>}</a:t>
            </a:r>
          </a:p>
        </p:txBody>
      </p:sp>
      <p:sp>
        <p:nvSpPr>
          <p:cNvPr id="7" name="TextBox 6">
            <a:extLst>
              <a:ext uri="{FF2B5EF4-FFF2-40B4-BE49-F238E27FC236}">
                <a16:creationId xmlns:a16="http://schemas.microsoft.com/office/drawing/2014/main" id="{61B6509F-3BD3-403A-A4B6-1FFDB82576F2}"/>
              </a:ext>
            </a:extLst>
          </p:cNvPr>
          <p:cNvSpPr txBox="1"/>
          <p:nvPr/>
        </p:nvSpPr>
        <p:spPr>
          <a:xfrm>
            <a:off x="8290597" y="5830525"/>
            <a:ext cx="3034907" cy="646331"/>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Element count is 6</a:t>
            </a:r>
          </a:p>
          <a:p>
            <a:r>
              <a:rPr lang="en-US" sz="1200" b="1" dirty="0">
                <a:solidFill>
                  <a:schemeClr val="bg1"/>
                </a:solidFill>
                <a:latin typeface="Consolas" panose="020B0609020204030204" pitchFamily="49" charset="0"/>
              </a:rPr>
              <a:t>1st element is 10</a:t>
            </a:r>
          </a:p>
          <a:p>
            <a:r>
              <a:rPr lang="en-US" sz="1200" b="1" dirty="0">
                <a:solidFill>
                  <a:schemeClr val="bg1"/>
                </a:solidFill>
                <a:latin typeface="Consolas" panose="020B0609020204030204" pitchFamily="49" charset="0"/>
              </a:rPr>
              <a:t>RAM allocated 24 bytes</a:t>
            </a:r>
            <a:endParaRPr lang="en-GB" sz="12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3E82D00D-F0AE-478B-A50D-B6F6EC6C86C9}"/>
              </a:ext>
            </a:extLst>
          </p:cNvPr>
          <p:cNvSpPr txBox="1"/>
          <p:nvPr/>
        </p:nvSpPr>
        <p:spPr>
          <a:xfrm>
            <a:off x="7064452" y="5830525"/>
            <a:ext cx="1155639" cy="646331"/>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5787D3DD-39FB-5B14-D9E7-990954DD1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8408" y="3940895"/>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62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Primitive Data Types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7" y="391886"/>
            <a:ext cx="3061833" cy="5052262"/>
          </a:xfrm>
        </p:spPr>
        <p:txBody>
          <a:bodyPr/>
          <a:lstStyle/>
          <a:p>
            <a:r>
              <a:rPr lang="en-US" dirty="0"/>
              <a:t>Learning Journey:</a:t>
            </a:r>
          </a:p>
          <a:p>
            <a:pPr lvl="1"/>
            <a:r>
              <a:rPr lang="en-GB" sz="1100" dirty="0"/>
              <a:t>Introduction</a:t>
            </a:r>
          </a:p>
          <a:p>
            <a:pPr lvl="1"/>
            <a:r>
              <a:rPr lang="en-GB" sz="1100" dirty="0"/>
              <a:t>C vs. Rust – typing disciplines</a:t>
            </a:r>
          </a:p>
          <a:p>
            <a:pPr lvl="1"/>
            <a:r>
              <a:rPr lang="en-GB" sz="1100" dirty="0"/>
              <a:t>Standard Library's Primitive types</a:t>
            </a:r>
          </a:p>
          <a:p>
            <a:pPr lvl="1"/>
            <a:r>
              <a:rPr lang="en-GB" sz="1100" dirty="0"/>
              <a:t>Immutable by design</a:t>
            </a:r>
          </a:p>
          <a:p>
            <a:pPr lvl="1"/>
            <a:r>
              <a:rPr lang="en-GB" sz="1100" dirty="0"/>
              <a:t>Mutable by choice</a:t>
            </a:r>
          </a:p>
          <a:p>
            <a:pPr lvl="1"/>
            <a:r>
              <a:rPr lang="en-GB" sz="1100" dirty="0"/>
              <a:t>Scalars</a:t>
            </a:r>
          </a:p>
          <a:p>
            <a:pPr marL="357188" lvl="1" indent="-171450">
              <a:lnSpc>
                <a:spcPct val="100000"/>
              </a:lnSpc>
              <a:spcAft>
                <a:spcPts val="600"/>
              </a:spcAft>
            </a:pPr>
            <a:r>
              <a:rPr lang="en-GB" sz="1100" dirty="0"/>
              <a:t>Integer (including literals)</a:t>
            </a:r>
          </a:p>
          <a:p>
            <a:pPr marL="357188" lvl="1" indent="-171450">
              <a:lnSpc>
                <a:spcPct val="100000"/>
              </a:lnSpc>
              <a:spcAft>
                <a:spcPts val="600"/>
              </a:spcAft>
            </a:pPr>
            <a:r>
              <a:rPr lang="en-GB" sz="1100" dirty="0"/>
              <a:t>Floating point number (including literals)</a:t>
            </a:r>
          </a:p>
          <a:p>
            <a:pPr marL="357188" lvl="1" indent="-171450">
              <a:lnSpc>
                <a:spcPct val="100000"/>
              </a:lnSpc>
              <a:spcAft>
                <a:spcPts val="600"/>
              </a:spcAft>
            </a:pPr>
            <a:r>
              <a:rPr lang="en-GB" sz="1100" dirty="0"/>
              <a:t>Boolean</a:t>
            </a:r>
          </a:p>
          <a:p>
            <a:pPr marL="357188" lvl="1" indent="-171450">
              <a:lnSpc>
                <a:spcPct val="100000"/>
              </a:lnSpc>
              <a:spcAft>
                <a:spcPts val="600"/>
              </a:spcAft>
            </a:pPr>
            <a:r>
              <a:rPr lang="en-GB" sz="1100" dirty="0"/>
              <a:t>Character</a:t>
            </a:r>
          </a:p>
          <a:p>
            <a:pPr marL="357188" lvl="1" indent="-171450">
              <a:lnSpc>
                <a:spcPct val="100000"/>
              </a:lnSpc>
              <a:spcAft>
                <a:spcPts val="600"/>
              </a:spcAft>
            </a:pPr>
            <a:r>
              <a:rPr lang="en-GB" sz="1100" dirty="0"/>
              <a:t>Unit</a:t>
            </a:r>
          </a:p>
          <a:p>
            <a:pPr marL="0" lvl="1" indent="0">
              <a:buNone/>
            </a:pPr>
            <a:r>
              <a:rPr lang="en-GB" sz="1600" dirty="0"/>
              <a:t>Rust Lab #4</a:t>
            </a:r>
          </a:p>
          <a:p>
            <a:pPr lvl="1"/>
            <a:r>
              <a:rPr lang="en-GB" sz="1100" dirty="0"/>
              <a:t>Compound types</a:t>
            </a:r>
          </a:p>
          <a:p>
            <a:pPr marL="179388" lvl="1" indent="177800"/>
            <a:r>
              <a:rPr lang="en-GB" sz="1100" dirty="0"/>
              <a:t>Tuples</a:t>
            </a:r>
          </a:p>
          <a:p>
            <a:pPr marL="179388" lvl="1" indent="177800"/>
            <a:r>
              <a:rPr lang="en-GB" sz="1100" dirty="0"/>
              <a:t>(Introducing) Arrays</a:t>
            </a:r>
          </a:p>
          <a:p>
            <a:pPr marL="0" lvl="1" indent="0">
              <a:buNone/>
            </a:pPr>
            <a:r>
              <a:rPr lang="en-GB" sz="1600" dirty="0"/>
              <a:t>Rust Lab #5</a:t>
            </a:r>
          </a:p>
          <a:p>
            <a:pPr lvl="1"/>
            <a:r>
              <a:rPr lang="en-GB" sz="1100" dirty="0"/>
              <a:t>Structures</a:t>
            </a:r>
          </a:p>
          <a:p>
            <a:pPr marL="0" lvl="1" indent="177800"/>
            <a:r>
              <a:rPr lang="en-GB" sz="1100" dirty="0"/>
              <a:t>Introducing Enumerated Types</a:t>
            </a:r>
          </a:p>
          <a:p>
            <a:pPr marL="0" lvl="1" indent="0">
              <a:buNone/>
            </a:pPr>
            <a:r>
              <a:rPr lang="en-GB" sz="1600" dirty="0"/>
              <a:t>Rust Lab #6</a:t>
            </a:r>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GB" sz="1100" dirty="0"/>
              <a:t>Rust Keywords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391886"/>
            <a:ext cx="3168497" cy="5052262"/>
          </a:xfrm>
        </p:spPr>
        <p:txBody>
          <a:bodyPr/>
          <a:lstStyle/>
          <a:p>
            <a:r>
              <a:rPr lang="en-US" dirty="0"/>
              <a:t>Learning Outcomes:</a:t>
            </a:r>
          </a:p>
          <a:p>
            <a:pPr lvl="1"/>
            <a:r>
              <a:rPr lang="en-US" sz="1100" dirty="0"/>
              <a:t>Identify primitive data types in Rust</a:t>
            </a:r>
          </a:p>
          <a:p>
            <a:pPr lvl="1"/>
            <a:r>
              <a:rPr lang="en-US" sz="1100" dirty="0"/>
              <a:t>Describe usage of different types</a:t>
            </a:r>
          </a:p>
          <a:p>
            <a:pPr lvl="1"/>
            <a:r>
              <a:rPr lang="en-US" sz="1100" dirty="0"/>
              <a:t>Differentiate between scalar and compound types</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Lab #5: Compound types</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Building a quick Rust program to demonstrate the use of compound types</a:t>
            </a:r>
          </a:p>
          <a:p>
            <a:endParaRPr lang="en-GB" dirty="0"/>
          </a:p>
        </p:txBody>
      </p:sp>
    </p:spTree>
    <p:extLst>
      <p:ext uri="{BB962C8B-B14F-4D97-AF65-F5344CB8AC3E}">
        <p14:creationId xmlns:p14="http://schemas.microsoft.com/office/powerpoint/2010/main" val="3598970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32B42-0345-3A3F-E582-8D29F11DF9F8}"/>
              </a:ext>
            </a:extLst>
          </p:cNvPr>
          <p:cNvSpPr>
            <a:spLocks noGrp="1"/>
          </p:cNvSpPr>
          <p:nvPr>
            <p:ph type="body" sz="quarter" idx="10"/>
          </p:nvPr>
        </p:nvSpPr>
        <p:spPr/>
        <p:txBody>
          <a:bodyPr/>
          <a:lstStyle/>
          <a:p>
            <a:r>
              <a:rPr lang="en-GB" cap="none" dirty="0"/>
              <a:t>Structures</a:t>
            </a:r>
          </a:p>
        </p:txBody>
      </p:sp>
      <p:sp>
        <p:nvSpPr>
          <p:cNvPr id="3" name="Text Placeholder 2">
            <a:extLst>
              <a:ext uri="{FF2B5EF4-FFF2-40B4-BE49-F238E27FC236}">
                <a16:creationId xmlns:a16="http://schemas.microsoft.com/office/drawing/2014/main" id="{51E75431-9FA9-6807-EAD9-5EFA63ABF07A}"/>
              </a:ext>
            </a:extLst>
          </p:cNvPr>
          <p:cNvSpPr>
            <a:spLocks noGrp="1"/>
          </p:cNvSpPr>
          <p:nvPr>
            <p:ph type="body" sz="quarter" idx="15"/>
          </p:nvPr>
        </p:nvSpPr>
        <p:spPr>
          <a:xfrm>
            <a:off x="4770438" y="460984"/>
            <a:ext cx="6799262" cy="4600974"/>
          </a:xfrm>
        </p:spPr>
        <p:txBody>
          <a:bodyPr/>
          <a:lstStyle/>
          <a:p>
            <a:r>
              <a:rPr lang="en-GB" b="1" dirty="0"/>
              <a:t>C-like data structures can also be created in Rust; the syntax will be very familiar to you:</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Unlike a tuple, a structures values are named.</a:t>
            </a:r>
          </a:p>
          <a:p>
            <a:pPr marL="285750" indent="-285750">
              <a:buFont typeface="Arial" panose="020B0604020202020204" pitchFamily="34" charset="0"/>
              <a:buChar char="•"/>
            </a:pPr>
            <a:r>
              <a:rPr lang="en-GB" dirty="0"/>
              <a:t>This means the ordering of the items is not significant</a:t>
            </a:r>
          </a:p>
          <a:p>
            <a:pPr marL="285750" indent="-285750">
              <a:buFont typeface="Arial" panose="020B0604020202020204" pitchFamily="34" charset="0"/>
              <a:buChar char="•"/>
            </a:pPr>
            <a:r>
              <a:rPr lang="en-GB" dirty="0"/>
              <a:t>Data is accessed by accessing the structure member's name</a:t>
            </a:r>
          </a:p>
          <a:p>
            <a:endParaRPr lang="en-GB" b="1" dirty="0"/>
          </a:p>
          <a:p>
            <a:endParaRPr lang="en-GB" b="1" dirty="0"/>
          </a:p>
          <a:p>
            <a:endParaRPr lang="en-GB" dirty="0"/>
          </a:p>
        </p:txBody>
      </p:sp>
      <p:sp>
        <p:nvSpPr>
          <p:cNvPr id="4" name="TextBox 3">
            <a:extLst>
              <a:ext uri="{FF2B5EF4-FFF2-40B4-BE49-F238E27FC236}">
                <a16:creationId xmlns:a16="http://schemas.microsoft.com/office/drawing/2014/main" id="{5DE8F70B-4CBD-3768-EE84-96F527279EFD}"/>
              </a:ext>
            </a:extLst>
          </p:cNvPr>
          <p:cNvSpPr txBox="1"/>
          <p:nvPr/>
        </p:nvSpPr>
        <p:spPr>
          <a:xfrm>
            <a:off x="4770438" y="1149711"/>
            <a:ext cx="6676143" cy="3790589"/>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allow</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dead_code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derive</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Debug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struct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address</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online</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bool</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hostname</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client1</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address</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from</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"192.168.1.66"</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online</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true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hostname</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from</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"PC1"</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client1</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"Client IP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client1</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address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DDD10559-D362-BD97-BBEF-A85BF7F294C3}"/>
              </a:ext>
            </a:extLst>
          </p:cNvPr>
          <p:cNvSpPr txBox="1"/>
          <p:nvPr/>
        </p:nvSpPr>
        <p:spPr>
          <a:xfrm>
            <a:off x="7251639" y="4782505"/>
            <a:ext cx="4431106" cy="646331"/>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Client { address: "192.168.1.66", online: true, hostname: "PC1" }</a:t>
            </a:r>
          </a:p>
          <a:p>
            <a:r>
              <a:rPr lang="en-US" sz="1200" b="1" dirty="0">
                <a:solidFill>
                  <a:schemeClr val="bg1"/>
                </a:solidFill>
                <a:latin typeface="Consolas" panose="020B0609020204030204" pitchFamily="49" charset="0"/>
              </a:rPr>
              <a:t>Client IP "192.168.1.66"</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3D4E8D4A-1412-3301-A631-FBD4844280F0}"/>
              </a:ext>
            </a:extLst>
          </p:cNvPr>
          <p:cNvSpPr txBox="1"/>
          <p:nvPr/>
        </p:nvSpPr>
        <p:spPr>
          <a:xfrm>
            <a:off x="6096000" y="4782505"/>
            <a:ext cx="1155639" cy="441859"/>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06FC5EDF-9FF7-24D1-8D56-2638BC1C0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581" y="1156932"/>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26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62931" y="423713"/>
            <a:ext cx="6950075" cy="6122378"/>
          </a:xfrm>
        </p:spPr>
        <p:txBody>
          <a:bodyPr/>
          <a:lstStyle/>
          <a:p>
            <a:r>
              <a:rPr lang="en-GB" b="1" dirty="0"/>
              <a:t>As with many other languages, Rust supports enumerated types</a:t>
            </a:r>
          </a:p>
          <a:p>
            <a:pPr marL="285750" indent="-285750">
              <a:buFont typeface="Arial" panose="020B0604020202020204" pitchFamily="34" charset="0"/>
              <a:buChar char="•"/>
            </a:pPr>
            <a:r>
              <a:rPr lang="en-GB" dirty="0"/>
              <a:t>colloquially known as </a:t>
            </a:r>
            <a:r>
              <a:rPr lang="en-GB" b="1" dirty="0" err="1"/>
              <a:t>enums</a:t>
            </a:r>
            <a:endParaRPr lang="en-GB" b="1" dirty="0"/>
          </a:p>
          <a:p>
            <a:pPr marL="285750" indent="-285750">
              <a:buFont typeface="Arial" panose="020B0604020202020204" pitchFamily="34" charset="0"/>
              <a:buChar char="•"/>
            </a:pPr>
            <a:endParaRPr lang="en-GB" b="1" dirty="0"/>
          </a:p>
          <a:p>
            <a:r>
              <a:rPr lang="en-GB" b="1" dirty="0"/>
              <a:t>Two very useful </a:t>
            </a:r>
            <a:r>
              <a:rPr lang="en-GB" b="1" dirty="0" err="1"/>
              <a:t>enums</a:t>
            </a:r>
            <a:r>
              <a:rPr lang="en-GB" b="1" dirty="0"/>
              <a:t> are Option and Result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Rust consistently uses and returns these types of </a:t>
            </a:r>
            <a:r>
              <a:rPr lang="en-GB" b="1" dirty="0" err="1"/>
              <a:t>enum</a:t>
            </a:r>
            <a:endParaRPr lang="en-GB" b="1" dirty="0"/>
          </a:p>
          <a:p>
            <a:pPr marL="285750" indent="-285750">
              <a:buFont typeface="Arial" panose="020B0604020202020204" pitchFamily="34" charset="0"/>
              <a:buChar char="•"/>
            </a:pPr>
            <a:r>
              <a:rPr lang="en-GB" dirty="0"/>
              <a:t>Programmers automatically know and check for their values</a:t>
            </a:r>
          </a:p>
          <a:p>
            <a:pPr marL="285750" indent="-285750">
              <a:buFont typeface="Arial" panose="020B0604020202020204" pitchFamily="34" charset="0"/>
              <a:buChar char="•"/>
            </a:pPr>
            <a:r>
              <a:rPr lang="en-GB" dirty="0"/>
              <a:t>Provides a uniform mechanism throughout the language, e.g. popping from a compound type typically returns Option&lt;T&gt;</a:t>
            </a:r>
          </a:p>
          <a:p>
            <a:pPr marL="285750" indent="-285750">
              <a:buFont typeface="Arial" panose="020B0604020202020204" pitchFamily="34" charset="0"/>
              <a:buChar char="•"/>
            </a:pPr>
            <a:r>
              <a:rPr lang="en-GB" dirty="0"/>
              <a:t>Forces exhaustive checking – no hiding places, nothing dangling…</a:t>
            </a:r>
          </a:p>
        </p:txBody>
      </p:sp>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sz="4000" cap="none" dirty="0"/>
              <a:t>Introducing Enumerated Types</a:t>
            </a:r>
          </a:p>
        </p:txBody>
      </p:sp>
      <p:graphicFrame>
        <p:nvGraphicFramePr>
          <p:cNvPr id="4" name="Diagram 3">
            <a:extLst>
              <a:ext uri="{FF2B5EF4-FFF2-40B4-BE49-F238E27FC236}">
                <a16:creationId xmlns:a16="http://schemas.microsoft.com/office/drawing/2014/main" id="{32AA508A-9A0E-14C7-8F0B-8E8BE5B20162}"/>
              </a:ext>
            </a:extLst>
          </p:cNvPr>
          <p:cNvGraphicFramePr/>
          <p:nvPr>
            <p:extLst>
              <p:ext uri="{D42A27DB-BD31-4B8C-83A1-F6EECF244321}">
                <p14:modId xmlns:p14="http://schemas.microsoft.com/office/powerpoint/2010/main" val="3004592762"/>
              </p:ext>
            </p:extLst>
          </p:nvPr>
        </p:nvGraphicFramePr>
        <p:xfrm>
          <a:off x="5274118" y="2201333"/>
          <a:ext cx="6199188" cy="201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1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6D0F4-7097-8F3B-062B-65919DA5CE9E}"/>
              </a:ext>
            </a:extLst>
          </p:cNvPr>
          <p:cNvSpPr>
            <a:spLocks noGrp="1"/>
          </p:cNvSpPr>
          <p:nvPr>
            <p:ph type="body" sz="quarter" idx="10"/>
          </p:nvPr>
        </p:nvSpPr>
        <p:spPr/>
        <p:txBody>
          <a:bodyPr/>
          <a:lstStyle/>
          <a:p>
            <a:r>
              <a:rPr lang="en-GB" sz="4400" cap="none" dirty="0"/>
              <a:t>Custom Enumerated Types</a:t>
            </a:r>
          </a:p>
        </p:txBody>
      </p:sp>
      <p:sp>
        <p:nvSpPr>
          <p:cNvPr id="3" name="Text Placeholder 2">
            <a:extLst>
              <a:ext uri="{FF2B5EF4-FFF2-40B4-BE49-F238E27FC236}">
                <a16:creationId xmlns:a16="http://schemas.microsoft.com/office/drawing/2014/main" id="{842CDFA6-7C60-E3F2-E7E1-6D6B9B54570A}"/>
              </a:ext>
            </a:extLst>
          </p:cNvPr>
          <p:cNvSpPr>
            <a:spLocks noGrp="1"/>
          </p:cNvSpPr>
          <p:nvPr>
            <p:ph type="body" sz="quarter" idx="15"/>
          </p:nvPr>
        </p:nvSpPr>
        <p:spPr>
          <a:xfrm>
            <a:off x="4694238" y="295884"/>
            <a:ext cx="7112978" cy="4094163"/>
          </a:xfrm>
        </p:spPr>
        <p:txBody>
          <a:bodyPr/>
          <a:lstStyle/>
          <a:p>
            <a:r>
              <a:rPr lang="en-GB" b="1" dirty="0"/>
              <a:t>Custom enumerated types are easy to create in Rust</a:t>
            </a:r>
          </a:p>
          <a:p>
            <a:pPr marL="285750" indent="-285750">
              <a:buFont typeface="Arial" panose="020B0604020202020204" pitchFamily="34" charset="0"/>
              <a:buChar char="•"/>
            </a:pPr>
            <a:r>
              <a:rPr lang="en-GB" dirty="0"/>
              <a:t>Improve code readability</a:t>
            </a:r>
          </a:p>
          <a:p>
            <a:pPr marL="285750" indent="-285750">
              <a:buFont typeface="Arial" panose="020B0604020202020204" pitchFamily="34" charset="0"/>
              <a:buChar char="•"/>
            </a:pPr>
            <a:r>
              <a:rPr lang="en-GB" dirty="0"/>
              <a:t>Permit some handy shortcuts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this example Platform is a </a:t>
            </a:r>
            <a:r>
              <a:rPr lang="en-GB" b="1" dirty="0">
                <a:highlight>
                  <a:srgbClr val="FFFF00"/>
                </a:highlight>
              </a:rPr>
              <a:t>custom data type</a:t>
            </a:r>
          </a:p>
          <a:p>
            <a:pPr marL="285750" indent="-285750">
              <a:buFont typeface="Arial" panose="020B0604020202020204" pitchFamily="34" charset="0"/>
              <a:buChar char="•"/>
            </a:pPr>
            <a:r>
              <a:rPr lang="en-GB" dirty="0"/>
              <a:t>Each Platform value is a </a:t>
            </a:r>
            <a:r>
              <a:rPr lang="en-GB" b="1" dirty="0">
                <a:highlight>
                  <a:srgbClr val="00FF00"/>
                </a:highlight>
              </a:rPr>
              <a:t>variant</a:t>
            </a:r>
            <a:endParaRPr lang="en-GB" dirty="0">
              <a:highlight>
                <a:srgbClr val="00FF00"/>
              </a:highlight>
            </a:endParaRPr>
          </a:p>
          <a:p>
            <a:pPr marL="285750" indent="-285750">
              <a:buFont typeface="Arial" panose="020B0604020202020204" pitchFamily="34" charset="0"/>
              <a:buChar char="•"/>
            </a:pPr>
            <a:r>
              <a:rPr lang="en-GB" dirty="0"/>
              <a:t>The enumerated type and variants are written in Title/Pascal case</a:t>
            </a:r>
          </a:p>
          <a:p>
            <a:pPr marL="285750" indent="-285750">
              <a:buFont typeface="Arial" panose="020B0604020202020204" pitchFamily="34" charset="0"/>
              <a:buChar char="•"/>
            </a:pPr>
            <a:r>
              <a:rPr lang="en-GB" dirty="0"/>
              <a:t>Note the use of the </a:t>
            </a:r>
            <a:r>
              <a:rPr lang="en-GB" b="1" dirty="0">
                <a:latin typeface="Consolas" panose="020B0609020204030204" pitchFamily="49" charset="0"/>
              </a:rPr>
              <a:t>"</a:t>
            </a:r>
            <a:r>
              <a:rPr lang="en-GB" b="1" dirty="0">
                <a:highlight>
                  <a:srgbClr val="00FFFF"/>
                </a:highlight>
                <a:latin typeface="Consolas" panose="020B0609020204030204" pitchFamily="49" charset="0"/>
              </a:rPr>
              <a:t>::</a:t>
            </a:r>
            <a:r>
              <a:rPr lang="en-GB" b="1" dirty="0">
                <a:latin typeface="Consolas" panose="020B0609020204030204" pitchFamily="49" charset="0"/>
              </a:rPr>
              <a:t>"</a:t>
            </a:r>
            <a:r>
              <a:rPr lang="en-GB" dirty="0"/>
              <a:t> operator to link </a:t>
            </a:r>
            <a:r>
              <a:rPr lang="en-GB" b="1" dirty="0"/>
              <a:t>namespace</a:t>
            </a:r>
            <a:r>
              <a:rPr lang="en-GB" dirty="0"/>
              <a:t> to variant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b="1" dirty="0"/>
          </a:p>
        </p:txBody>
      </p:sp>
      <p:sp>
        <p:nvSpPr>
          <p:cNvPr id="4" name="TextBox 3">
            <a:extLst>
              <a:ext uri="{FF2B5EF4-FFF2-40B4-BE49-F238E27FC236}">
                <a16:creationId xmlns:a16="http://schemas.microsoft.com/office/drawing/2014/main" id="{AB136D9E-D621-EC1A-C8DD-FB38087C5E6F}"/>
              </a:ext>
            </a:extLst>
          </p:cNvPr>
          <p:cNvSpPr txBox="1"/>
          <p:nvPr/>
        </p:nvSpPr>
        <p:spPr>
          <a:xfrm>
            <a:off x="4652821" y="1705695"/>
            <a:ext cx="6676143" cy="2396287"/>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derive</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Debug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a:t>
            </a:r>
            <a:r>
              <a:rPr lang="en-GB" sz="1400" b="1" dirty="0" err="1">
                <a:solidFill>
                  <a:srgbClr val="00007F"/>
                </a:solidFill>
                <a:latin typeface="Consolas" panose="020B0609020204030204" pitchFamily="49" charset="0"/>
              </a:rPr>
              <a:t>enum</a:t>
            </a:r>
            <a:r>
              <a:rPr lang="en-GB" sz="1400" b="0" dirty="0">
                <a:solidFill>
                  <a:srgbClr val="808080"/>
                </a:solidFill>
                <a:latin typeface="Consolas" panose="020B0609020204030204" pitchFamily="49" charset="0"/>
              </a:rPr>
              <a:t> </a:t>
            </a:r>
            <a:r>
              <a:rPr lang="en-GB" sz="1400" b="0" dirty="0">
                <a:solidFill>
                  <a:srgbClr val="000000"/>
                </a:solidFill>
                <a:highlight>
                  <a:srgbClr val="FFFF00"/>
                </a:highlight>
                <a:latin typeface="Consolas" panose="020B0609020204030204" pitchFamily="49" charset="0"/>
              </a:rPr>
              <a:t>Platform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a:t>
            </a:r>
            <a:r>
              <a:rPr lang="en-GB" sz="1400" b="0" dirty="0">
                <a:solidFill>
                  <a:srgbClr val="000000"/>
                </a:solidFill>
                <a:highlight>
                  <a:srgbClr val="00FF00"/>
                </a:highlight>
                <a:latin typeface="Consolas" panose="020B0609020204030204" pitchFamily="49" charset="0"/>
              </a:rPr>
              <a:t>Windows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a:solidFill>
                  <a:srgbClr val="000000"/>
                </a:solidFill>
                <a:highlight>
                  <a:srgbClr val="00FF00"/>
                </a:highlight>
                <a:latin typeface="Consolas" panose="020B0609020204030204" pitchFamily="49" charset="0"/>
              </a:rPr>
              <a:t>Linux</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a:solidFill>
                  <a:srgbClr val="000000"/>
                </a:solidFill>
                <a:highlight>
                  <a:srgbClr val="00FF00"/>
                </a:highlight>
                <a:latin typeface="Consolas" panose="020B0609020204030204" pitchFamily="49" charset="0"/>
              </a:rPr>
              <a:t>Mac</a:t>
            </a:r>
            <a:endParaRPr lang="en-GB" sz="1400" b="0" dirty="0">
              <a:solidFill>
                <a:srgbClr val="808080"/>
              </a:solidFill>
              <a:highlight>
                <a:srgbClr val="00FF00"/>
              </a:highlight>
              <a:latin typeface="Consolas" panose="020B0609020204030204" pitchFamily="49" charset="0"/>
            </a:endParaRPr>
          </a:p>
          <a:p>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platform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Platform</a:t>
            </a:r>
            <a:r>
              <a:rPr lang="en-GB" sz="1400" b="1" dirty="0">
                <a:solidFill>
                  <a:srgbClr val="000000"/>
                </a:solidFill>
                <a:highlight>
                  <a:srgbClr val="00FFFF"/>
                </a:highlight>
                <a:latin typeface="Consolas" panose="020B0609020204030204" pitchFamily="49" charset="0"/>
              </a:rPr>
              <a:t>::</a:t>
            </a:r>
            <a:r>
              <a:rPr lang="en-GB" sz="1400" b="0" dirty="0">
                <a:solidFill>
                  <a:srgbClr val="000000"/>
                </a:solidFill>
                <a:latin typeface="Consolas" panose="020B0609020204030204" pitchFamily="49" charset="0"/>
              </a:rPr>
              <a:t>Windows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platform</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3D4DB9A7-4231-5ED7-D0AE-41F82883D7B3}"/>
              </a:ext>
            </a:extLst>
          </p:cNvPr>
          <p:cNvSpPr txBox="1"/>
          <p:nvPr/>
        </p:nvSpPr>
        <p:spPr>
          <a:xfrm>
            <a:off x="8424231" y="3947348"/>
            <a:ext cx="3034907" cy="307777"/>
          </a:xfrm>
          <a:prstGeom prst="rect">
            <a:avLst/>
          </a:prstGeom>
          <a:solidFill>
            <a:srgbClr val="000000"/>
          </a:solidFill>
        </p:spPr>
        <p:txBody>
          <a:bodyPr wrap="square">
            <a:spAutoFit/>
          </a:bodyPr>
          <a:lstStyle/>
          <a:p>
            <a:r>
              <a:rPr lang="en-GB" sz="1400" b="1">
                <a:solidFill>
                  <a:schemeClr val="bg1"/>
                </a:solidFill>
                <a:latin typeface="Consolas" panose="020B0609020204030204" pitchFamily="49" charset="0"/>
              </a:rPr>
              <a:t>Windows</a:t>
            </a:r>
            <a:endParaRPr lang="en-GB" sz="14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5E0B47CD-EEDE-1F0E-0244-6C2631E637AC}"/>
              </a:ext>
            </a:extLst>
          </p:cNvPr>
          <p:cNvSpPr txBox="1"/>
          <p:nvPr/>
        </p:nvSpPr>
        <p:spPr>
          <a:xfrm>
            <a:off x="7247883" y="3947348"/>
            <a:ext cx="1155639" cy="294308"/>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B5340A64-5CDE-AA48-42F7-C45DA1FE0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7397" y="1705695"/>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60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2450C9-AA1B-8526-4D3E-4F05EBBCE054}"/>
              </a:ext>
            </a:extLst>
          </p:cNvPr>
          <p:cNvSpPr>
            <a:spLocks noGrp="1"/>
          </p:cNvSpPr>
          <p:nvPr>
            <p:ph type="body" sz="quarter" idx="10"/>
          </p:nvPr>
        </p:nvSpPr>
        <p:spPr/>
        <p:txBody>
          <a:bodyPr/>
          <a:lstStyle/>
          <a:p>
            <a:r>
              <a:rPr lang="en-GB" sz="4000" cap="none" dirty="0">
                <a:latin typeface="+mj-lt"/>
              </a:rPr>
              <a:t>Storing Values in Enumerated Types</a:t>
            </a:r>
          </a:p>
        </p:txBody>
      </p:sp>
      <p:sp>
        <p:nvSpPr>
          <p:cNvPr id="3" name="Text Placeholder 2">
            <a:extLst>
              <a:ext uri="{FF2B5EF4-FFF2-40B4-BE49-F238E27FC236}">
                <a16:creationId xmlns:a16="http://schemas.microsoft.com/office/drawing/2014/main" id="{8E88F057-AB9D-7F29-F921-8BD175AF909D}"/>
              </a:ext>
            </a:extLst>
          </p:cNvPr>
          <p:cNvSpPr>
            <a:spLocks noGrp="1"/>
          </p:cNvSpPr>
          <p:nvPr>
            <p:ph type="body" sz="quarter" idx="15"/>
          </p:nvPr>
        </p:nvSpPr>
        <p:spPr>
          <a:xfrm>
            <a:off x="4783138" y="499085"/>
            <a:ext cx="6799262" cy="1634516"/>
          </a:xfrm>
        </p:spPr>
        <p:txBody>
          <a:bodyPr/>
          <a:lstStyle/>
          <a:p>
            <a:r>
              <a:rPr lang="en-GB" b="1" dirty="0"/>
              <a:t>In Rust it's also possible to initialise variants with specific values.</a:t>
            </a:r>
          </a:p>
          <a:p>
            <a:endParaRPr lang="en-GB" b="1" dirty="0"/>
          </a:p>
          <a:p>
            <a:r>
              <a:rPr lang="en-GB" b="1" dirty="0"/>
              <a:t>All we need to do is specify the appropriate data types to attach and then initialise them.</a:t>
            </a:r>
          </a:p>
        </p:txBody>
      </p:sp>
      <p:sp>
        <p:nvSpPr>
          <p:cNvPr id="4" name="TextBox 3">
            <a:extLst>
              <a:ext uri="{FF2B5EF4-FFF2-40B4-BE49-F238E27FC236}">
                <a16:creationId xmlns:a16="http://schemas.microsoft.com/office/drawing/2014/main" id="{A5409DDB-748A-ABA6-CE79-FED3C2F8E6A5}"/>
              </a:ext>
            </a:extLst>
          </p:cNvPr>
          <p:cNvSpPr txBox="1"/>
          <p:nvPr/>
        </p:nvSpPr>
        <p:spPr>
          <a:xfrm>
            <a:off x="4783138" y="2328113"/>
            <a:ext cx="6676143" cy="3882187"/>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b="1"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derive</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Debug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a:t>
            </a:r>
            <a:r>
              <a:rPr lang="en-GB" sz="1400" b="1" dirty="0" err="1">
                <a:solidFill>
                  <a:srgbClr val="00007F"/>
                </a:solidFill>
                <a:latin typeface="Consolas" panose="020B0609020204030204" pitchFamily="49" charset="0"/>
              </a:rPr>
              <a:t>enum</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Platform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Windows</a:t>
            </a:r>
            <a:r>
              <a:rPr lang="en-GB" sz="1400" b="1" dirty="0">
                <a:solidFill>
                  <a:srgbClr val="000000"/>
                </a:solidFill>
                <a:latin typeface="Consolas" panose="020B0609020204030204" pitchFamily="49" charset="0"/>
              </a:rPr>
              <a:t>(</a:t>
            </a:r>
            <a:r>
              <a:rPr lang="en-GB" sz="1400" b="0" dirty="0">
                <a:solidFill>
                  <a:srgbClr val="000000"/>
                </a:solidFill>
                <a:highlight>
                  <a:srgbClr val="FFFF00"/>
                </a:highlight>
                <a:latin typeface="Consolas" panose="020B0609020204030204" pitchFamily="49" charset="0"/>
              </a:rPr>
              <a:t>String</a:t>
            </a:r>
            <a:r>
              <a:rPr lang="en-GB" sz="1400" b="1" dirty="0">
                <a:solidFill>
                  <a:srgbClr val="000000"/>
                </a:solidFill>
                <a:highlight>
                  <a:srgbClr val="FFFF00"/>
                </a:highlight>
                <a:latin typeface="Consolas" panose="020B0609020204030204" pitchFamily="49" charset="0"/>
              </a:rPr>
              <a:t>,</a:t>
            </a:r>
            <a:r>
              <a:rPr lang="en-GB" sz="1400" b="1" dirty="0">
                <a:solidFill>
                  <a:srgbClr val="00007F"/>
                </a:solidFill>
                <a:highlight>
                  <a:srgbClr val="FFFF00"/>
                </a:highlight>
                <a:latin typeface="Consolas" panose="020B0609020204030204" pitchFamily="49" charset="0"/>
              </a:rPr>
              <a:t>u8</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Linux</a:t>
            </a:r>
            <a:r>
              <a:rPr lang="en-GB" sz="1400" b="1" dirty="0">
                <a:solidFill>
                  <a:srgbClr val="000000"/>
                </a:solidFill>
                <a:latin typeface="Consolas" panose="020B0609020204030204" pitchFamily="49" charset="0"/>
              </a:rPr>
              <a:t>(</a:t>
            </a:r>
            <a:r>
              <a:rPr lang="en-GB" sz="1400" b="0" dirty="0">
                <a:solidFill>
                  <a:srgbClr val="000000"/>
                </a:solidFill>
                <a:highlight>
                  <a:srgbClr val="00FF00"/>
                </a:highlight>
                <a:latin typeface="Consolas" panose="020B0609020204030204" pitchFamily="49" charset="0"/>
              </a:rPr>
              <a:t>String</a:t>
            </a:r>
            <a:r>
              <a:rPr lang="en-GB" sz="1400" b="1" dirty="0">
                <a:solidFill>
                  <a:srgbClr val="000000"/>
                </a:solidFill>
                <a:highlight>
                  <a:srgbClr val="00FF00"/>
                </a:highlight>
                <a:latin typeface="Consolas" panose="020B0609020204030204" pitchFamily="49" charset="0"/>
              </a:rPr>
              <a:t>,</a:t>
            </a:r>
            <a:r>
              <a:rPr lang="en-GB" sz="1400" b="1" dirty="0">
                <a:solidFill>
                  <a:srgbClr val="00007F"/>
                </a:solidFill>
                <a:highlight>
                  <a:srgbClr val="00FF00"/>
                </a:highlight>
                <a:latin typeface="Consolas" panose="020B0609020204030204" pitchFamily="49" charset="0"/>
              </a:rPr>
              <a:t>u8</a:t>
            </a:r>
            <a:r>
              <a:rPr lang="en-GB" sz="1400" b="1" dirty="0">
                <a:solidFill>
                  <a:srgbClr val="000000"/>
                </a:solidFill>
                <a:highlight>
                  <a:srgbClr val="00FF00"/>
                </a:highlight>
                <a:latin typeface="Consolas" panose="020B0609020204030204" pitchFamily="49" charset="0"/>
              </a:rPr>
              <a:t>,</a:t>
            </a:r>
            <a:r>
              <a:rPr lang="en-GB" sz="1400" b="1" dirty="0">
                <a:solidFill>
                  <a:srgbClr val="00007F"/>
                </a:solidFill>
                <a:highlight>
                  <a:srgbClr val="00FF00"/>
                </a:highlight>
                <a:latin typeface="Consolas" panose="020B0609020204030204" pitchFamily="49" charset="0"/>
              </a:rPr>
              <a:t>u8</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Mac</a:t>
            </a:r>
            <a:r>
              <a:rPr lang="en-GB" sz="1400" b="1" dirty="0">
                <a:solidFill>
                  <a:srgbClr val="000000"/>
                </a:solidFill>
                <a:latin typeface="Consolas" panose="020B0609020204030204" pitchFamily="49" charset="0"/>
              </a:rPr>
              <a:t>(</a:t>
            </a:r>
            <a:r>
              <a:rPr lang="en-GB" sz="1400" b="0" dirty="0">
                <a:solidFill>
                  <a:srgbClr val="000000"/>
                </a:solidFill>
                <a:highlight>
                  <a:srgbClr val="00FFFF"/>
                </a:highlight>
                <a:latin typeface="Consolas" panose="020B0609020204030204" pitchFamily="49" charset="0"/>
              </a:rPr>
              <a:t>String</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client1</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Platform</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Windows</a:t>
            </a:r>
            <a:r>
              <a:rPr lang="en-US" sz="1400" b="1" dirty="0">
                <a:solidFill>
                  <a:srgbClr val="000000"/>
                </a:solidFill>
                <a:latin typeface="Consolas" panose="020B0609020204030204" pitchFamily="49" charset="0"/>
              </a:rPr>
              <a:t>(</a:t>
            </a:r>
            <a:r>
              <a:rPr lang="en-US" sz="1400" b="0" dirty="0">
                <a:solidFill>
                  <a:srgbClr val="000000"/>
                </a:solidFill>
                <a:highlight>
                  <a:srgbClr val="FFFF00"/>
                </a:highlight>
                <a:latin typeface="Consolas" panose="020B0609020204030204" pitchFamily="49" charset="0"/>
              </a:rPr>
              <a:t>String</a:t>
            </a:r>
            <a:r>
              <a:rPr lang="en-US" sz="1400" b="1" dirty="0">
                <a:solidFill>
                  <a:srgbClr val="000000"/>
                </a:solidFill>
                <a:highlight>
                  <a:srgbClr val="FFFF00"/>
                </a:highlight>
                <a:latin typeface="Consolas" panose="020B0609020204030204" pitchFamily="49" charset="0"/>
              </a:rPr>
              <a:t>::</a:t>
            </a:r>
            <a:r>
              <a:rPr lang="en-US" sz="1400" b="0" dirty="0">
                <a:solidFill>
                  <a:srgbClr val="000000"/>
                </a:solidFill>
                <a:highlight>
                  <a:srgbClr val="FFFF00"/>
                </a:highlight>
                <a:latin typeface="Consolas" panose="020B0609020204030204" pitchFamily="49" charset="0"/>
              </a:rPr>
              <a:t>from</a:t>
            </a:r>
            <a:r>
              <a:rPr lang="en-US" sz="1400" b="1" dirty="0">
                <a:solidFill>
                  <a:srgbClr val="000000"/>
                </a:solidFill>
                <a:highlight>
                  <a:srgbClr val="FFFF00"/>
                </a:highlight>
                <a:latin typeface="Consolas" panose="020B0609020204030204" pitchFamily="49" charset="0"/>
              </a:rPr>
              <a:t>(</a:t>
            </a:r>
            <a:r>
              <a:rPr lang="en-US" sz="1400" b="0" dirty="0">
                <a:solidFill>
                  <a:srgbClr val="7F007F"/>
                </a:solidFill>
                <a:highlight>
                  <a:srgbClr val="FFFF00"/>
                </a:highlight>
                <a:latin typeface="Consolas" panose="020B0609020204030204" pitchFamily="49" charset="0"/>
              </a:rPr>
              <a:t>"Win"</a:t>
            </a:r>
            <a:r>
              <a:rPr lang="en-US" sz="1400" b="1" dirty="0">
                <a:solidFill>
                  <a:srgbClr val="000000"/>
                </a:solidFill>
                <a:highlight>
                  <a:srgbClr val="FFFF00"/>
                </a:highlight>
                <a:latin typeface="Consolas" panose="020B0609020204030204" pitchFamily="49" charset="0"/>
              </a:rPr>
              <a:t>),</a:t>
            </a:r>
            <a:r>
              <a:rPr lang="en-US" sz="1400" b="0" dirty="0">
                <a:solidFill>
                  <a:srgbClr val="007F7F"/>
                </a:solidFill>
                <a:highlight>
                  <a:srgbClr val="FFFF00"/>
                </a:highlight>
                <a:latin typeface="Consolas" panose="020B0609020204030204" pitchFamily="49" charset="0"/>
              </a:rPr>
              <a:t>7</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client2</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Platform</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Linux</a:t>
            </a:r>
            <a:r>
              <a:rPr lang="en-GB" sz="1400" b="1" dirty="0">
                <a:solidFill>
                  <a:srgbClr val="000000"/>
                </a:solidFill>
                <a:latin typeface="Consolas" panose="020B0609020204030204" pitchFamily="49" charset="0"/>
              </a:rPr>
              <a:t>(</a:t>
            </a:r>
            <a:r>
              <a:rPr lang="en-GB" sz="1400" b="0" dirty="0">
                <a:solidFill>
                  <a:srgbClr val="000000"/>
                </a:solidFill>
                <a:highlight>
                  <a:srgbClr val="00FF00"/>
                </a:highlight>
                <a:latin typeface="Consolas" panose="020B0609020204030204" pitchFamily="49" charset="0"/>
              </a:rPr>
              <a:t>String</a:t>
            </a:r>
            <a:r>
              <a:rPr lang="en-GB" sz="1400" b="1" dirty="0">
                <a:solidFill>
                  <a:srgbClr val="000000"/>
                </a:solidFill>
                <a:highlight>
                  <a:srgbClr val="00FF00"/>
                </a:highlight>
                <a:latin typeface="Consolas" panose="020B0609020204030204" pitchFamily="49" charset="0"/>
              </a:rPr>
              <a:t>::</a:t>
            </a:r>
            <a:r>
              <a:rPr lang="en-GB" sz="1400" b="0" dirty="0">
                <a:solidFill>
                  <a:srgbClr val="000000"/>
                </a:solidFill>
                <a:highlight>
                  <a:srgbClr val="00FF00"/>
                </a:highlight>
                <a:latin typeface="Consolas" panose="020B0609020204030204" pitchFamily="49" charset="0"/>
              </a:rPr>
              <a:t>from</a:t>
            </a:r>
            <a:r>
              <a:rPr lang="en-GB" sz="1400" b="1" dirty="0">
                <a:solidFill>
                  <a:srgbClr val="000000"/>
                </a:solidFill>
                <a:highlight>
                  <a:srgbClr val="00FF00"/>
                </a:highlight>
                <a:latin typeface="Consolas" panose="020B0609020204030204" pitchFamily="49" charset="0"/>
              </a:rPr>
              <a:t>(</a:t>
            </a:r>
            <a:r>
              <a:rPr lang="en-GB" sz="1400" b="0" dirty="0">
                <a:solidFill>
                  <a:srgbClr val="7F007F"/>
                </a:solidFill>
                <a:highlight>
                  <a:srgbClr val="00FF00"/>
                </a:highlight>
                <a:latin typeface="Consolas" panose="020B0609020204030204" pitchFamily="49" charset="0"/>
              </a:rPr>
              <a:t>"Debian"</a:t>
            </a:r>
            <a:r>
              <a:rPr lang="en-GB" sz="1400" b="1" dirty="0">
                <a:solidFill>
                  <a:srgbClr val="000000"/>
                </a:solidFill>
                <a:highlight>
                  <a:srgbClr val="00FF00"/>
                </a:highlight>
                <a:latin typeface="Consolas" panose="020B0609020204030204" pitchFamily="49" charset="0"/>
              </a:rPr>
              <a:t>),</a:t>
            </a:r>
            <a:r>
              <a:rPr lang="en-GB" sz="1400" b="0" dirty="0">
                <a:solidFill>
                  <a:srgbClr val="007F7F"/>
                </a:solidFill>
                <a:highlight>
                  <a:srgbClr val="00FF00"/>
                </a:highlight>
                <a:latin typeface="Consolas" panose="020B0609020204030204" pitchFamily="49" charset="0"/>
              </a:rPr>
              <a:t>12</a:t>
            </a:r>
            <a:r>
              <a:rPr lang="en-GB" sz="1400" b="1" dirty="0">
                <a:solidFill>
                  <a:srgbClr val="000000"/>
                </a:solidFill>
                <a:highlight>
                  <a:srgbClr val="00FF00"/>
                </a:highlight>
                <a:latin typeface="Consolas" panose="020B0609020204030204" pitchFamily="49" charset="0"/>
              </a:rPr>
              <a:t>,</a:t>
            </a:r>
            <a:r>
              <a:rPr lang="en-GB" sz="1400" b="0" dirty="0">
                <a:solidFill>
                  <a:srgbClr val="007F7F"/>
                </a:solidFill>
                <a:highlight>
                  <a:srgbClr val="00FF00"/>
                </a:highlight>
                <a:latin typeface="Consolas" panose="020B0609020204030204" pitchFamily="49" charset="0"/>
              </a:rPr>
              <a:t>1</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client3</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Platform</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Mac</a:t>
            </a:r>
            <a:r>
              <a:rPr lang="en-US" sz="1400" b="1" dirty="0">
                <a:solidFill>
                  <a:srgbClr val="000000"/>
                </a:solidFill>
                <a:latin typeface="Consolas" panose="020B0609020204030204" pitchFamily="49" charset="0"/>
              </a:rPr>
              <a:t>(</a:t>
            </a:r>
            <a:r>
              <a:rPr lang="en-US" sz="1400" b="0" dirty="0">
                <a:solidFill>
                  <a:srgbClr val="000000"/>
                </a:solidFill>
                <a:highlight>
                  <a:srgbClr val="00FFFF"/>
                </a:highlight>
                <a:latin typeface="Consolas" panose="020B0609020204030204" pitchFamily="49" charset="0"/>
              </a:rPr>
              <a:t>String</a:t>
            </a:r>
            <a:r>
              <a:rPr lang="en-US" sz="1400" b="1" dirty="0">
                <a:solidFill>
                  <a:srgbClr val="000000"/>
                </a:solidFill>
                <a:highlight>
                  <a:srgbClr val="00FFFF"/>
                </a:highlight>
                <a:latin typeface="Consolas" panose="020B0609020204030204" pitchFamily="49" charset="0"/>
              </a:rPr>
              <a:t>::</a:t>
            </a:r>
            <a:r>
              <a:rPr lang="en-US" sz="1400" b="0" dirty="0">
                <a:solidFill>
                  <a:srgbClr val="000000"/>
                </a:solidFill>
                <a:highlight>
                  <a:srgbClr val="00FFFF"/>
                </a:highlight>
                <a:latin typeface="Consolas" panose="020B0609020204030204" pitchFamily="49" charset="0"/>
              </a:rPr>
              <a:t>from</a:t>
            </a:r>
            <a:r>
              <a:rPr lang="en-US" sz="1400" b="1" dirty="0">
                <a:solidFill>
                  <a:srgbClr val="000000"/>
                </a:solidFill>
                <a:highlight>
                  <a:srgbClr val="00FFFF"/>
                </a:highlight>
                <a:latin typeface="Consolas" panose="020B0609020204030204" pitchFamily="49" charset="0"/>
              </a:rPr>
              <a:t>(</a:t>
            </a:r>
            <a:r>
              <a:rPr lang="en-US" sz="1400" b="0" dirty="0">
                <a:solidFill>
                  <a:srgbClr val="7F007F"/>
                </a:solidFill>
                <a:highlight>
                  <a:srgbClr val="00FFFF"/>
                </a:highlight>
                <a:latin typeface="Consolas" panose="020B0609020204030204" pitchFamily="49" charset="0"/>
              </a:rPr>
              <a:t>"Ventura"</a:t>
            </a:r>
            <a:r>
              <a:rPr lang="en-US" sz="1400" b="1" dirty="0">
                <a:solidFill>
                  <a:srgbClr val="000000"/>
                </a:solidFill>
                <a:highlight>
                  <a:srgbClr val="00FFFF"/>
                </a:highlight>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client1</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client2</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client3</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C19A6D77-58FA-B1BE-37B6-3E034BA24764}"/>
              </a:ext>
            </a:extLst>
          </p:cNvPr>
          <p:cNvSpPr txBox="1"/>
          <p:nvPr/>
        </p:nvSpPr>
        <p:spPr>
          <a:xfrm>
            <a:off x="8554548" y="5902523"/>
            <a:ext cx="3034907" cy="738664"/>
          </a:xfrm>
          <a:prstGeom prst="rect">
            <a:avLst/>
          </a:prstGeom>
          <a:solidFill>
            <a:srgbClr val="000000"/>
          </a:solidFill>
        </p:spPr>
        <p:txBody>
          <a:bodyPr wrap="square">
            <a:spAutoFit/>
          </a:bodyPr>
          <a:lstStyle/>
          <a:p>
            <a:r>
              <a:rPr lang="en-GB" sz="1400" b="1" dirty="0">
                <a:solidFill>
                  <a:schemeClr val="bg1"/>
                </a:solidFill>
                <a:latin typeface="Consolas" panose="020B0609020204030204" pitchFamily="49" charset="0"/>
              </a:rPr>
              <a:t>Windows("Win", 7)</a:t>
            </a:r>
          </a:p>
          <a:p>
            <a:r>
              <a:rPr lang="en-GB" sz="1400" b="1" dirty="0">
                <a:solidFill>
                  <a:schemeClr val="bg1"/>
                </a:solidFill>
                <a:latin typeface="Consolas" panose="020B0609020204030204" pitchFamily="49" charset="0"/>
              </a:rPr>
              <a:t>Linux("Debian", 12, 1)</a:t>
            </a:r>
          </a:p>
          <a:p>
            <a:r>
              <a:rPr lang="en-GB" sz="1400" b="1" dirty="0">
                <a:solidFill>
                  <a:schemeClr val="bg1"/>
                </a:solidFill>
                <a:latin typeface="Consolas" panose="020B0609020204030204" pitchFamily="49" charset="0"/>
              </a:rPr>
              <a:t>Mac("Ventura")</a:t>
            </a:r>
          </a:p>
        </p:txBody>
      </p:sp>
      <p:sp>
        <p:nvSpPr>
          <p:cNvPr id="7" name="TextBox 6">
            <a:extLst>
              <a:ext uri="{FF2B5EF4-FFF2-40B4-BE49-F238E27FC236}">
                <a16:creationId xmlns:a16="http://schemas.microsoft.com/office/drawing/2014/main" id="{50812B77-2900-90D4-6D76-7BB60C7E3BB1}"/>
              </a:ext>
            </a:extLst>
          </p:cNvPr>
          <p:cNvSpPr txBox="1"/>
          <p:nvPr/>
        </p:nvSpPr>
        <p:spPr>
          <a:xfrm>
            <a:off x="7398909" y="5902523"/>
            <a:ext cx="1155639" cy="294308"/>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8028A11C-0ABB-A65F-3EB8-71B97D8B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310" y="2328113"/>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22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Lab #6: Structures</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Building a quick Rust program to demonstrate the use of structures</a:t>
            </a:r>
          </a:p>
        </p:txBody>
      </p:sp>
    </p:spTree>
    <p:extLst>
      <p:ext uri="{BB962C8B-B14F-4D97-AF65-F5344CB8AC3E}">
        <p14:creationId xmlns:p14="http://schemas.microsoft.com/office/powerpoint/2010/main" val="2877812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463138"/>
            <a:ext cx="5621337" cy="6080881"/>
          </a:xfrm>
        </p:spPr>
        <p:txBody>
          <a:bodyPr/>
          <a:lstStyle/>
          <a:p>
            <a:pPr marL="261938" lvl="1" indent="-261938">
              <a:lnSpc>
                <a:spcPct val="150000"/>
              </a:lnSpc>
              <a:spcAft>
                <a:spcPts val="0"/>
              </a:spcAft>
            </a:pPr>
            <a:r>
              <a:rPr lang="en-US" sz="1600" dirty="0"/>
              <a:t>Rust has primitive data types</a:t>
            </a:r>
          </a:p>
          <a:p>
            <a:pPr marL="539750" lvl="2" indent="-274638">
              <a:lnSpc>
                <a:spcPct val="150000"/>
              </a:lnSpc>
              <a:spcAft>
                <a:spcPts val="0"/>
              </a:spcAft>
            </a:pPr>
            <a:r>
              <a:rPr lang="en-US" sz="1200" b="0" dirty="0"/>
              <a:t>provided by the std crate</a:t>
            </a:r>
          </a:p>
          <a:p>
            <a:pPr marL="273050" lvl="1" indent="-273050">
              <a:lnSpc>
                <a:spcPct val="150000"/>
              </a:lnSpc>
              <a:spcAft>
                <a:spcPts val="0"/>
              </a:spcAft>
            </a:pPr>
            <a:r>
              <a:rPr lang="en-US" sz="1600" b="0" dirty="0"/>
              <a:t>Bindings for values are immutable by default</a:t>
            </a:r>
          </a:p>
          <a:p>
            <a:pPr marL="550862" lvl="2" indent="-285750">
              <a:lnSpc>
                <a:spcPct val="150000"/>
              </a:lnSpc>
              <a:spcAft>
                <a:spcPts val="0"/>
              </a:spcAft>
            </a:pPr>
            <a:r>
              <a:rPr lang="en-US" sz="1200" b="0" dirty="0"/>
              <a:t>Making them mutable is a choice</a:t>
            </a:r>
          </a:p>
          <a:p>
            <a:pPr>
              <a:lnSpc>
                <a:spcPct val="150000"/>
              </a:lnSpc>
              <a:spcAft>
                <a:spcPts val="0"/>
              </a:spcAft>
            </a:pPr>
            <a:r>
              <a:rPr lang="en-GB" sz="1600" dirty="0"/>
              <a:t>Primitive types can be classified as either:</a:t>
            </a:r>
          </a:p>
          <a:p>
            <a:pPr marL="539750" indent="-274638">
              <a:lnSpc>
                <a:spcPct val="150000"/>
              </a:lnSpc>
              <a:spcAft>
                <a:spcPts val="0"/>
              </a:spcAft>
              <a:buFont typeface="Arial" panose="020B0604020202020204" pitchFamily="34" charset="0"/>
              <a:buChar char="•"/>
            </a:pPr>
            <a:r>
              <a:rPr lang="en-GB" sz="1200" dirty="0"/>
              <a:t>Scalar types – single values</a:t>
            </a:r>
          </a:p>
          <a:p>
            <a:pPr marL="539750" indent="-274638">
              <a:lnSpc>
                <a:spcPct val="150000"/>
              </a:lnSpc>
              <a:spcAft>
                <a:spcPts val="0"/>
              </a:spcAft>
              <a:buFont typeface="Arial" panose="020B0604020202020204" pitchFamily="34" charset="0"/>
              <a:buChar char="•"/>
            </a:pPr>
            <a:r>
              <a:rPr lang="en-GB" sz="1200" dirty="0"/>
              <a:t>Compound types – multiple values </a:t>
            </a:r>
          </a:p>
          <a:p>
            <a:pPr marL="265113" indent="-265113">
              <a:lnSpc>
                <a:spcPct val="150000"/>
              </a:lnSpc>
              <a:spcAft>
                <a:spcPts val="0"/>
              </a:spcAft>
              <a:tabLst>
                <a:tab pos="265113" algn="l"/>
              </a:tabLst>
            </a:pPr>
            <a:r>
              <a:rPr lang="en-GB" sz="1600" dirty="0"/>
              <a:t>Common scalar types include:</a:t>
            </a:r>
          </a:p>
          <a:p>
            <a:pPr marL="539750" indent="-274638">
              <a:lnSpc>
                <a:spcPct val="150000"/>
              </a:lnSpc>
              <a:spcAft>
                <a:spcPts val="0"/>
              </a:spcAft>
            </a:pPr>
            <a:r>
              <a:rPr lang="en-GB" sz="1200" dirty="0"/>
              <a:t>Integers</a:t>
            </a:r>
          </a:p>
          <a:p>
            <a:pPr marL="539750" indent="-274638">
              <a:lnSpc>
                <a:spcPct val="150000"/>
              </a:lnSpc>
              <a:spcAft>
                <a:spcPts val="0"/>
              </a:spcAft>
            </a:pPr>
            <a:r>
              <a:rPr lang="en-GB" sz="1200" dirty="0"/>
              <a:t>Floating-point numbers</a:t>
            </a:r>
          </a:p>
          <a:p>
            <a:pPr marL="539750" indent="-274638">
              <a:lnSpc>
                <a:spcPct val="150000"/>
              </a:lnSpc>
              <a:spcAft>
                <a:spcPts val="0"/>
              </a:spcAft>
            </a:pPr>
            <a:r>
              <a:rPr lang="en-GB" sz="1200" dirty="0"/>
              <a:t>Booleans (true, false)</a:t>
            </a:r>
          </a:p>
          <a:p>
            <a:pPr marL="539750" indent="-274638">
              <a:lnSpc>
                <a:spcPct val="150000"/>
              </a:lnSpc>
              <a:spcAft>
                <a:spcPts val="0"/>
              </a:spcAft>
            </a:pPr>
            <a:r>
              <a:rPr lang="en-GB" sz="1200" dirty="0"/>
              <a:t>Characters (not strings)</a:t>
            </a:r>
          </a:p>
          <a:p>
            <a:pPr marL="539750" indent="-274638">
              <a:lnSpc>
                <a:spcPct val="150000"/>
              </a:lnSpc>
              <a:spcAft>
                <a:spcPts val="0"/>
              </a:spcAft>
            </a:pPr>
            <a:r>
              <a:rPr lang="en-GB" sz="1200" dirty="0"/>
              <a:t>Unit type ()</a:t>
            </a:r>
          </a:p>
          <a:p>
            <a:pPr marL="261938" lvl="1" indent="-261938">
              <a:lnSpc>
                <a:spcPct val="150000"/>
              </a:lnSpc>
              <a:spcAft>
                <a:spcPts val="0"/>
              </a:spcAft>
            </a:pPr>
            <a:r>
              <a:rPr lang="en-US" sz="1600" dirty="0"/>
              <a:t>Common compound types include:</a:t>
            </a:r>
          </a:p>
          <a:p>
            <a:pPr marL="539750" lvl="1" indent="-274638">
              <a:lnSpc>
                <a:spcPct val="150000"/>
              </a:lnSpc>
              <a:spcAft>
                <a:spcPts val="0"/>
              </a:spcAft>
              <a:buSzPct val="115000"/>
            </a:pPr>
            <a:r>
              <a:rPr lang="en-US" sz="1200" dirty="0"/>
              <a:t>Tuples</a:t>
            </a:r>
          </a:p>
          <a:p>
            <a:pPr marL="539750" lvl="1" indent="-274638">
              <a:lnSpc>
                <a:spcPct val="150000"/>
              </a:lnSpc>
              <a:spcAft>
                <a:spcPts val="0"/>
              </a:spcAft>
              <a:buSzPct val="115000"/>
            </a:pPr>
            <a:r>
              <a:rPr lang="en-US" sz="1200" dirty="0"/>
              <a:t>Arrays</a:t>
            </a:r>
          </a:p>
          <a:p>
            <a:pPr marL="266700" lvl="1" indent="-266700">
              <a:lnSpc>
                <a:spcPct val="150000"/>
              </a:lnSpc>
              <a:spcAft>
                <a:spcPts val="0"/>
              </a:spcAft>
            </a:pPr>
            <a:r>
              <a:rPr lang="en-US" sz="1600" dirty="0"/>
              <a:t>C-like Structures are supported in Rust</a:t>
            </a:r>
          </a:p>
          <a:p>
            <a:pPr marL="266700" indent="-266700">
              <a:lnSpc>
                <a:spcPct val="150000"/>
              </a:lnSpc>
              <a:spcAft>
                <a:spcPts val="0"/>
              </a:spcAft>
            </a:pPr>
            <a:r>
              <a:rPr lang="en-US" sz="1600" dirty="0"/>
              <a:t>Enumerated types are supported, e.g.</a:t>
            </a:r>
          </a:p>
          <a:p>
            <a:pPr marL="533400" indent="-266700">
              <a:lnSpc>
                <a:spcPct val="150000"/>
              </a:lnSpc>
              <a:spcAft>
                <a:spcPts val="0"/>
              </a:spcAft>
              <a:tabLst>
                <a:tab pos="533400" algn="l"/>
              </a:tabLst>
            </a:pPr>
            <a:r>
              <a:rPr lang="en-US" sz="1200" dirty="0" err="1"/>
              <a:t>Customisable</a:t>
            </a:r>
            <a:r>
              <a:rPr lang="en-US" sz="1200" dirty="0"/>
              <a:t> with optional values</a:t>
            </a:r>
          </a:p>
          <a:p>
            <a:pPr marL="533400" indent="-266700">
              <a:lnSpc>
                <a:spcPct val="150000"/>
              </a:lnSpc>
              <a:spcAft>
                <a:spcPts val="0"/>
              </a:spcAft>
              <a:tabLst>
                <a:tab pos="533400" algn="l"/>
              </a:tabLst>
            </a:pPr>
            <a:r>
              <a:rPr lang="en-US" sz="1200" dirty="0"/>
              <a:t>Common use of Option&lt;T&gt; and Result&lt;T,E&gt; throughout codebase</a:t>
            </a:r>
          </a:p>
          <a:p>
            <a:pPr marL="539750" lvl="1" indent="-274638">
              <a:lnSpc>
                <a:spcPts val="2200"/>
              </a:lnSpc>
              <a:spcAft>
                <a:spcPts val="650"/>
              </a:spcAft>
              <a:buSzPct val="115000"/>
            </a:pPr>
            <a:endParaRPr lang="en-US" sz="1200" dirty="0"/>
          </a:p>
          <a:p>
            <a:pPr marL="261938" lvl="1" indent="-261938">
              <a:spcAft>
                <a:spcPts val="600"/>
              </a:spcAft>
            </a:pPr>
            <a:endParaRPr lang="en-US" sz="1600" dirty="0"/>
          </a:p>
          <a:p>
            <a:pPr marL="265113" indent="-265113">
              <a:spcAft>
                <a:spcPts val="600"/>
              </a:spcAft>
            </a:pPr>
            <a:endParaRPr lang="en-US" sz="1600" dirty="0"/>
          </a:p>
        </p:txBody>
      </p:sp>
    </p:spTree>
    <p:extLst>
      <p:ext uri="{BB962C8B-B14F-4D97-AF65-F5344CB8AC3E}">
        <p14:creationId xmlns:p14="http://schemas.microsoft.com/office/powerpoint/2010/main" val="359088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034943591"/>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FFF"/>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136777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144398-13FD-4398-41FA-6F1E65CBFC64}"/>
              </a:ext>
            </a:extLst>
          </p:cNvPr>
          <p:cNvSpPr>
            <a:spLocks noGrp="1"/>
          </p:cNvSpPr>
          <p:nvPr>
            <p:ph type="body" sz="quarter" idx="10"/>
          </p:nvPr>
        </p:nvSpPr>
        <p:spPr/>
        <p:txBody>
          <a:bodyPr/>
          <a:lstStyle/>
          <a:p>
            <a:r>
              <a:rPr lang="en-GB" cap="none" dirty="0"/>
              <a:t>C vs. Rust</a:t>
            </a:r>
          </a:p>
        </p:txBody>
      </p:sp>
      <p:sp>
        <p:nvSpPr>
          <p:cNvPr id="3" name="Text Placeholder 2">
            <a:extLst>
              <a:ext uri="{FF2B5EF4-FFF2-40B4-BE49-F238E27FC236}">
                <a16:creationId xmlns:a16="http://schemas.microsoft.com/office/drawing/2014/main" id="{F1EAF248-8F2C-0E6F-842A-49BBE53CB929}"/>
              </a:ext>
            </a:extLst>
          </p:cNvPr>
          <p:cNvSpPr>
            <a:spLocks noGrp="1"/>
          </p:cNvSpPr>
          <p:nvPr>
            <p:ph type="body" sz="quarter" idx="15"/>
          </p:nvPr>
        </p:nvSpPr>
        <p:spPr>
          <a:xfrm>
            <a:off x="4738255" y="399958"/>
            <a:ext cx="6958940" cy="5573330"/>
          </a:xfrm>
        </p:spPr>
        <p:txBody>
          <a:bodyPr/>
          <a:lstStyle/>
          <a:p>
            <a:r>
              <a:rPr lang="en-GB" b="1" dirty="0"/>
              <a:t>Here's a quick comparison of the typing disciplines…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In C, programmers often rely on implicit or explicit data casts, and assignments widening or narrowing data types is common; the compiler may (only) raise a warning.  The issue could be calamitous, e.g. ESA's Ariane 5 launch on 4th June 1996</a:t>
            </a:r>
          </a:p>
          <a:p>
            <a:endParaRPr lang="en-GB" b="1" dirty="0"/>
          </a:p>
          <a:p>
            <a:r>
              <a:rPr lang="en-GB" b="1" dirty="0"/>
              <a:t>But in Rust, all variables' data types must be known during compilation; assigning an invalid value or using the wrong type </a:t>
            </a:r>
            <a:r>
              <a:rPr lang="en-GB" b="1" u="sng" dirty="0"/>
              <a:t>will</a:t>
            </a:r>
            <a:r>
              <a:rPr lang="en-GB" b="1" dirty="0"/>
              <a:t> cause an error.</a:t>
            </a:r>
          </a:p>
          <a:p>
            <a:endParaRPr lang="en-GB" b="1" dirty="0"/>
          </a:p>
          <a:p>
            <a:endParaRPr lang="en-GB" b="1" dirty="0"/>
          </a:p>
          <a:p>
            <a:endParaRPr lang="en-GB" b="1" dirty="0"/>
          </a:p>
          <a:p>
            <a:endParaRPr lang="en-GB" b="1" dirty="0"/>
          </a:p>
          <a:p>
            <a:endParaRPr lang="en-GB" b="1" dirty="0"/>
          </a:p>
        </p:txBody>
      </p:sp>
      <p:graphicFrame>
        <p:nvGraphicFramePr>
          <p:cNvPr id="4" name="Diagram 3">
            <a:extLst>
              <a:ext uri="{FF2B5EF4-FFF2-40B4-BE49-F238E27FC236}">
                <a16:creationId xmlns:a16="http://schemas.microsoft.com/office/drawing/2014/main" id="{856863EA-64DD-E35C-5A35-0D780E5CE903}"/>
              </a:ext>
            </a:extLst>
          </p:cNvPr>
          <p:cNvGraphicFramePr/>
          <p:nvPr>
            <p:extLst>
              <p:ext uri="{D42A27DB-BD31-4B8C-83A1-F6EECF244321}">
                <p14:modId xmlns:p14="http://schemas.microsoft.com/office/powerpoint/2010/main" val="1569832362"/>
              </p:ext>
            </p:extLst>
          </p:nvPr>
        </p:nvGraphicFramePr>
        <p:xfrm>
          <a:off x="5227144" y="1129650"/>
          <a:ext cx="5721906" cy="2468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474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951D2-D655-4FE0-B4C9-32D3A50F39E8}"/>
              </a:ext>
            </a:extLst>
          </p:cNvPr>
          <p:cNvSpPr>
            <a:spLocks noGrp="1"/>
          </p:cNvSpPr>
          <p:nvPr>
            <p:ph type="body" sz="quarter" idx="10"/>
          </p:nvPr>
        </p:nvSpPr>
        <p:spPr/>
        <p:txBody>
          <a:bodyPr/>
          <a:lstStyle/>
          <a:p>
            <a:r>
              <a:rPr lang="en-GB" cap="none" dirty="0"/>
              <a:t>Standard Library Primitive Types</a:t>
            </a:r>
          </a:p>
        </p:txBody>
      </p:sp>
      <p:sp>
        <p:nvSpPr>
          <p:cNvPr id="3" name="Text Placeholder 2">
            <a:extLst>
              <a:ext uri="{FF2B5EF4-FFF2-40B4-BE49-F238E27FC236}">
                <a16:creationId xmlns:a16="http://schemas.microsoft.com/office/drawing/2014/main" id="{C4B9CD76-3D72-4B89-A736-90AAD22680FE}"/>
              </a:ext>
            </a:extLst>
          </p:cNvPr>
          <p:cNvSpPr>
            <a:spLocks noGrp="1"/>
          </p:cNvSpPr>
          <p:nvPr>
            <p:ph type="body" sz="quarter" idx="15"/>
          </p:nvPr>
        </p:nvSpPr>
        <p:spPr>
          <a:xfrm>
            <a:off x="4708525" y="407009"/>
            <a:ext cx="6807199" cy="4094163"/>
          </a:xfrm>
        </p:spPr>
        <p:txBody>
          <a:bodyPr/>
          <a:lstStyle/>
          <a:p>
            <a:r>
              <a:rPr lang="en-GB" b="1" dirty="0"/>
              <a:t>Rust's standard library (std) provides several primitive types</a:t>
            </a:r>
          </a:p>
          <a:p>
            <a:pPr marL="285750" indent="-285750">
              <a:buFont typeface="Arial" panose="020B0604020202020204" pitchFamily="34" charset="0"/>
              <a:buChar char="•"/>
            </a:pPr>
            <a:r>
              <a:rPr lang="en-GB" dirty="0"/>
              <a:t>provides the basic data types used to create variables</a:t>
            </a:r>
          </a:p>
          <a:p>
            <a:pPr marL="285750" indent="-285750">
              <a:buFont typeface="Arial" panose="020B0604020202020204" pitchFamily="34" charset="0"/>
              <a:buChar char="•"/>
            </a:pPr>
            <a:r>
              <a:rPr lang="en-GB" dirty="0"/>
              <a:t>by default, </a:t>
            </a:r>
            <a:r>
              <a:rPr lang="en-GB" b="1" dirty="0"/>
              <a:t>std</a:t>
            </a:r>
            <a:r>
              <a:rPr lang="en-GB" dirty="0"/>
              <a:t> is available to all Rust crates</a:t>
            </a:r>
          </a:p>
          <a:p>
            <a:pPr marL="285750" indent="-285750">
              <a:buFont typeface="Arial" panose="020B0604020202020204" pitchFamily="34" charset="0"/>
              <a:buChar char="•"/>
            </a:pPr>
            <a:endParaRPr lang="en-GB" dirty="0"/>
          </a:p>
          <a:p>
            <a:r>
              <a:rPr lang="en-GB" b="1" dirty="0"/>
              <a:t>Primitive types can be classified as either:</a:t>
            </a:r>
          </a:p>
          <a:p>
            <a:pPr marL="285750" indent="-285750">
              <a:buFont typeface="Arial" panose="020B0604020202020204" pitchFamily="34" charset="0"/>
              <a:buChar char="•"/>
            </a:pPr>
            <a:r>
              <a:rPr lang="en-GB" dirty="0"/>
              <a:t>Scalar types</a:t>
            </a:r>
          </a:p>
          <a:p>
            <a:pPr marL="285750" indent="-285750">
              <a:buFont typeface="Arial" panose="020B0604020202020204" pitchFamily="34" charset="0"/>
              <a:buChar char="•"/>
            </a:pPr>
            <a:r>
              <a:rPr lang="en-GB" dirty="0"/>
              <a:t>Compound types</a:t>
            </a:r>
          </a:p>
          <a:p>
            <a:pPr marL="285750" indent="-285750">
              <a:buFont typeface="Arial" panose="020B0604020202020204" pitchFamily="34" charset="0"/>
              <a:buChar char="•"/>
            </a:pPr>
            <a:endParaRPr lang="en-GB" dirty="0"/>
          </a:p>
          <a:p>
            <a:r>
              <a:rPr lang="en-GB" b="1" dirty="0"/>
              <a:t>Values can be bound to variables using </a:t>
            </a:r>
            <a:r>
              <a:rPr lang="en-GB" b="1" dirty="0">
                <a:solidFill>
                  <a:srgbClr val="0070C0"/>
                </a:solidFill>
                <a:latin typeface="Consolas" panose="020B0609020204030204" pitchFamily="49" charset="0"/>
              </a:rPr>
              <a:t>let</a:t>
            </a:r>
            <a:r>
              <a:rPr lang="en-GB" b="1" dirty="0"/>
              <a:t> keyword and an expression:</a:t>
            </a:r>
          </a:p>
          <a:p>
            <a:endParaRPr lang="en-GB" b="1" dirty="0"/>
          </a:p>
          <a:p>
            <a:endParaRPr lang="en-GB" b="1" dirty="0"/>
          </a:p>
          <a:p>
            <a:endParaRPr lang="en-GB" b="1" dirty="0"/>
          </a:p>
          <a:p>
            <a:r>
              <a:rPr lang="en-GB" b="1" dirty="0"/>
              <a:t>And </a:t>
            </a:r>
            <a:r>
              <a:rPr lang="en-GB" b="1" dirty="0">
                <a:highlight>
                  <a:srgbClr val="FFFF00"/>
                </a:highlight>
              </a:rPr>
              <a:t>type annotations </a:t>
            </a:r>
            <a:r>
              <a:rPr lang="en-GB" b="1" dirty="0"/>
              <a:t>are optional…</a:t>
            </a:r>
          </a:p>
          <a:p>
            <a:endParaRPr lang="en-GB" b="1" dirty="0"/>
          </a:p>
          <a:p>
            <a:endParaRPr lang="en-GB" b="1" dirty="0"/>
          </a:p>
          <a:p>
            <a:endParaRPr lang="en-GB" b="1" dirty="0"/>
          </a:p>
          <a:p>
            <a:endParaRPr lang="en-GB" b="1" dirty="0"/>
          </a:p>
          <a:p>
            <a:r>
              <a:rPr lang="en-GB" b="1" dirty="0"/>
              <a:t>Rust will </a:t>
            </a:r>
            <a:r>
              <a:rPr lang="en-GB" b="1" dirty="0">
                <a:highlight>
                  <a:srgbClr val="FFFF00"/>
                </a:highlight>
              </a:rPr>
              <a:t>infer</a:t>
            </a:r>
            <a:r>
              <a:rPr lang="en-GB" b="1" dirty="0"/>
              <a:t> the data type from its context</a:t>
            </a:r>
          </a:p>
          <a:p>
            <a:endParaRPr lang="en-GB" dirty="0"/>
          </a:p>
          <a:p>
            <a:pPr marL="285750" indent="-285750">
              <a:buFont typeface="Arial" panose="020B0604020202020204" pitchFamily="34" charset="0"/>
              <a:buChar char="•"/>
            </a:pPr>
            <a:endParaRPr lang="en-GB" dirty="0"/>
          </a:p>
          <a:p>
            <a:endParaRPr lang="en-GB" dirty="0"/>
          </a:p>
        </p:txBody>
      </p:sp>
      <p:sp>
        <p:nvSpPr>
          <p:cNvPr id="7" name="TextBox 6">
            <a:extLst>
              <a:ext uri="{FF2B5EF4-FFF2-40B4-BE49-F238E27FC236}">
                <a16:creationId xmlns:a16="http://schemas.microsoft.com/office/drawing/2014/main" id="{25B280A0-3767-47AD-8B6C-F24EEC1346C6}"/>
              </a:ext>
            </a:extLst>
          </p:cNvPr>
          <p:cNvSpPr txBox="1"/>
          <p:nvPr/>
        </p:nvSpPr>
        <p:spPr>
          <a:xfrm>
            <a:off x="4694236" y="3705965"/>
            <a:ext cx="5840084" cy="880054"/>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a:latin typeface="Consolas" panose="020B0609020204030204" pitchFamily="49" charset="0"/>
              </a:rPr>
              <a:t>age:</a:t>
            </a:r>
            <a:r>
              <a:rPr lang="en-GB" sz="1400" dirty="0">
                <a:highlight>
                  <a:srgbClr val="FFFF00"/>
                </a:highlight>
                <a:latin typeface="Consolas" panose="020B0609020204030204" pitchFamily="49" charset="0"/>
              </a:rPr>
              <a:t>u8</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21</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"You are {} years old."</a:t>
            </a:r>
            <a:r>
              <a:rPr lang="en-GB" sz="1400" dirty="0">
                <a:latin typeface="Consolas" panose="020B0609020204030204" pitchFamily="49" charset="0"/>
              </a:rPr>
              <a:t>, age);</a:t>
            </a:r>
          </a:p>
          <a:p>
            <a:pPr algn="l"/>
            <a:r>
              <a:rPr lang="en-GB" sz="1400" dirty="0">
                <a:latin typeface="Consolas" panose="020B0609020204030204" pitchFamily="49" charset="0"/>
              </a:rPr>
              <a:t>}</a:t>
            </a:r>
          </a:p>
        </p:txBody>
      </p:sp>
      <p:sp>
        <p:nvSpPr>
          <p:cNvPr id="9" name="TextBox 8">
            <a:extLst>
              <a:ext uri="{FF2B5EF4-FFF2-40B4-BE49-F238E27FC236}">
                <a16:creationId xmlns:a16="http://schemas.microsoft.com/office/drawing/2014/main" id="{FD5149B7-B69B-4B8E-9091-04BD37D3CC44}"/>
              </a:ext>
            </a:extLst>
          </p:cNvPr>
          <p:cNvSpPr txBox="1"/>
          <p:nvPr/>
        </p:nvSpPr>
        <p:spPr>
          <a:xfrm>
            <a:off x="4694236" y="5028364"/>
            <a:ext cx="5840084" cy="106782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solidFill>
                  <a:srgbClr val="0070C0"/>
                </a:solidFill>
                <a:latin typeface="Consolas" panose="020B0609020204030204" pitchFamily="49" charset="0"/>
              </a:rPr>
              <a:t>     let </a:t>
            </a:r>
            <a:r>
              <a:rPr lang="en-GB" sz="1400" dirty="0">
                <a:latin typeface="Consolas" panose="020B0609020204030204" pitchFamily="49" charset="0"/>
              </a:rPr>
              <a:t>age = </a:t>
            </a:r>
            <a:r>
              <a:rPr lang="en-GB" sz="1400" dirty="0">
                <a:solidFill>
                  <a:schemeClr val="accent3">
                    <a:lumMod val="60000"/>
                    <a:lumOff val="40000"/>
                  </a:schemeClr>
                </a:solidFill>
                <a:latin typeface="Consolas" panose="020B0609020204030204" pitchFamily="49" charset="0"/>
              </a:rPr>
              <a:t>21</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"You are {} years old."</a:t>
            </a:r>
            <a:r>
              <a:rPr lang="en-GB" sz="1400" dirty="0">
                <a:latin typeface="Consolas" panose="020B0609020204030204" pitchFamily="49" charset="0"/>
              </a:rPr>
              <a:t>, age);</a:t>
            </a:r>
          </a:p>
          <a:p>
            <a:pPr algn="l"/>
            <a:r>
              <a:rPr lang="en-GB" sz="1400" dirty="0">
                <a:latin typeface="Consolas" panose="020B0609020204030204" pitchFamily="49" charset="0"/>
              </a:rPr>
              <a:t>}</a:t>
            </a:r>
          </a:p>
        </p:txBody>
      </p:sp>
      <p:pic>
        <p:nvPicPr>
          <p:cNvPr id="4" name="Picture 2" descr="Rust Programming language Logo Machine learning Haskell, crab, animals ...">
            <a:extLst>
              <a:ext uri="{FF2B5EF4-FFF2-40B4-BE49-F238E27FC236}">
                <a16:creationId xmlns:a16="http://schemas.microsoft.com/office/drawing/2014/main" id="{31BFD708-87E6-62A1-6428-776771531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4320" y="3705965"/>
            <a:ext cx="675930" cy="505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ust Programming language Logo Machine learning Haskell, crab, animals ...">
            <a:extLst>
              <a:ext uri="{FF2B5EF4-FFF2-40B4-BE49-F238E27FC236}">
                <a16:creationId xmlns:a16="http://schemas.microsoft.com/office/drawing/2014/main" id="{A16222EC-2437-0580-9B9A-73CA40C3B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4320" y="5028364"/>
            <a:ext cx="675930" cy="50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96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E2749C-D1BE-3E12-9345-D46547D96890}"/>
              </a:ext>
            </a:extLst>
          </p:cNvPr>
          <p:cNvSpPr>
            <a:spLocks noGrp="1"/>
          </p:cNvSpPr>
          <p:nvPr>
            <p:ph type="body" sz="quarter" idx="10"/>
          </p:nvPr>
        </p:nvSpPr>
        <p:spPr/>
        <p:txBody>
          <a:bodyPr/>
          <a:lstStyle/>
          <a:p>
            <a:r>
              <a:rPr lang="en-GB" cap="none" dirty="0"/>
              <a:t>Immutable by Design</a:t>
            </a:r>
          </a:p>
        </p:txBody>
      </p:sp>
      <p:sp>
        <p:nvSpPr>
          <p:cNvPr id="3" name="Text Placeholder 2">
            <a:extLst>
              <a:ext uri="{FF2B5EF4-FFF2-40B4-BE49-F238E27FC236}">
                <a16:creationId xmlns:a16="http://schemas.microsoft.com/office/drawing/2014/main" id="{C54E1614-022B-C100-93A0-351A48AD24DA}"/>
              </a:ext>
            </a:extLst>
          </p:cNvPr>
          <p:cNvSpPr>
            <a:spLocks noGrp="1"/>
          </p:cNvSpPr>
          <p:nvPr>
            <p:ph type="body" sz="quarter" idx="15"/>
          </p:nvPr>
        </p:nvSpPr>
        <p:spPr>
          <a:xfrm>
            <a:off x="4787756" y="411833"/>
            <a:ext cx="6861938" cy="4094163"/>
          </a:xfrm>
        </p:spPr>
        <p:txBody>
          <a:bodyPr/>
          <a:lstStyle/>
          <a:p>
            <a:r>
              <a:rPr lang="en-GB" b="1" dirty="0"/>
              <a:t>When binding values to named identifiers Rust will make them immutable </a:t>
            </a:r>
            <a:r>
              <a:rPr lang="en-GB" b="1" i="1" dirty="0"/>
              <a:t>by default</a:t>
            </a:r>
            <a:r>
              <a:rPr lang="en-GB" b="1" dirty="0"/>
              <a:t>.</a:t>
            </a:r>
          </a:p>
          <a:p>
            <a:endParaRPr lang="en-GB" dirty="0"/>
          </a:p>
          <a:p>
            <a:r>
              <a:rPr lang="en-GB" b="1" dirty="0"/>
              <a:t>In C, the reverse is true</a:t>
            </a:r>
            <a:r>
              <a:rPr lang="en-GB" dirty="0"/>
              <a:t>; a "</a:t>
            </a:r>
            <a:r>
              <a:rPr lang="en-GB" b="1" dirty="0" err="1">
                <a:latin typeface="Consolas" panose="020B0609020204030204" pitchFamily="49" charset="0"/>
              </a:rPr>
              <a:t>const</a:t>
            </a:r>
            <a:r>
              <a:rPr lang="en-GB" dirty="0"/>
              <a:t>" access modifier is added to make identifier values </a:t>
            </a:r>
            <a:r>
              <a:rPr lang="en-GB" b="1" dirty="0"/>
              <a:t>read-only</a:t>
            </a:r>
            <a:r>
              <a:rPr lang="en-GB" dirty="0"/>
              <a:t>; </a:t>
            </a:r>
            <a:r>
              <a:rPr lang="en-GB" b="1" dirty="0"/>
              <a:t>mutability is the default.</a:t>
            </a:r>
          </a:p>
          <a:p>
            <a:endParaRPr lang="en-GB" b="1" dirty="0"/>
          </a:p>
          <a:p>
            <a:endParaRPr lang="en-GB" dirty="0"/>
          </a:p>
        </p:txBody>
      </p:sp>
      <p:sp>
        <p:nvSpPr>
          <p:cNvPr id="4" name="TextBox 3">
            <a:extLst>
              <a:ext uri="{FF2B5EF4-FFF2-40B4-BE49-F238E27FC236}">
                <a16:creationId xmlns:a16="http://schemas.microsoft.com/office/drawing/2014/main" id="{500A37F7-FE69-3211-4EBA-81738BCC15FB}"/>
              </a:ext>
            </a:extLst>
          </p:cNvPr>
          <p:cNvSpPr txBox="1"/>
          <p:nvPr/>
        </p:nvSpPr>
        <p:spPr>
          <a:xfrm>
            <a:off x="4787756" y="2147596"/>
            <a:ext cx="5840084" cy="1281403"/>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a:latin typeface="Consolas" panose="020B0609020204030204" pitchFamily="49" charset="0"/>
              </a:rPr>
              <a:t>age:</a:t>
            </a:r>
            <a:r>
              <a:rPr lang="en-GB" sz="1400" dirty="0">
                <a:highlight>
                  <a:srgbClr val="FFFF00"/>
                </a:highlight>
                <a:latin typeface="Consolas" panose="020B0609020204030204" pitchFamily="49" charset="0"/>
              </a:rPr>
              <a:t>u8</a:t>
            </a:r>
            <a:r>
              <a:rPr lang="en-GB" sz="1400" dirty="0">
                <a:latin typeface="Consolas" panose="020B0609020204030204" pitchFamily="49" charset="0"/>
              </a:rPr>
              <a:t> = </a:t>
            </a:r>
            <a:r>
              <a:rPr lang="en-GB" sz="1400" dirty="0">
                <a:solidFill>
                  <a:schemeClr val="accent3">
                    <a:lumMod val="60000"/>
                    <a:lumOff val="40000"/>
                  </a:schemeClr>
                </a:solidFill>
                <a:latin typeface="Consolas" panose="020B0609020204030204" pitchFamily="49" charset="0"/>
              </a:rPr>
              <a:t>21</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"You are {} years old."</a:t>
            </a:r>
            <a:r>
              <a:rPr lang="en-GB" sz="1400" dirty="0">
                <a:latin typeface="Consolas" panose="020B0609020204030204" pitchFamily="49" charset="0"/>
              </a:rPr>
              <a:t>, age);</a:t>
            </a:r>
          </a:p>
          <a:p>
            <a:r>
              <a:rPr lang="en-GB" sz="1400" dirty="0">
                <a:solidFill>
                  <a:srgbClr val="000000"/>
                </a:solidFill>
                <a:latin typeface="Consolas" panose="020B0609020204030204" pitchFamily="49" charset="0"/>
              </a:rPr>
              <a:t>     age = age + </a:t>
            </a:r>
            <a:r>
              <a:rPr lang="en-GB" sz="1400" dirty="0">
                <a:solidFill>
                  <a:schemeClr val="accent3">
                    <a:lumMod val="60000"/>
                    <a:lumOff val="40000"/>
                  </a:schemeClr>
                </a:solidFill>
                <a:latin typeface="Consolas" panose="020B0609020204030204" pitchFamily="49" charset="0"/>
              </a:rPr>
              <a:t>1</a:t>
            </a:r>
            <a:r>
              <a:rPr lang="en-GB" sz="1400" dirty="0">
                <a:solidFill>
                  <a:srgbClr val="000000"/>
                </a:solidFill>
                <a:latin typeface="Consolas" panose="020B0609020204030204" pitchFamily="49" charset="0"/>
              </a:rPr>
              <a:t>;</a:t>
            </a:r>
          </a:p>
          <a:p>
            <a:r>
              <a:rPr lang="en-GB" sz="1400" dirty="0">
                <a:solidFill>
                  <a:srgbClr val="00B05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"Next year you will be {} years old."</a:t>
            </a:r>
            <a:r>
              <a:rPr lang="en-GB" sz="1400" dirty="0">
                <a:latin typeface="Consolas" panose="020B0609020204030204" pitchFamily="49" charset="0"/>
              </a:rPr>
              <a:t>, age);</a:t>
            </a:r>
          </a:p>
          <a:p>
            <a:pPr algn="l"/>
            <a:r>
              <a:rPr lang="en-GB" sz="1400" dirty="0">
                <a:latin typeface="Consolas" panose="020B0609020204030204" pitchFamily="49" charset="0"/>
              </a:rPr>
              <a:t>}</a:t>
            </a:r>
          </a:p>
        </p:txBody>
      </p:sp>
      <p:sp>
        <p:nvSpPr>
          <p:cNvPr id="8" name="TextBox 7">
            <a:extLst>
              <a:ext uri="{FF2B5EF4-FFF2-40B4-BE49-F238E27FC236}">
                <a16:creationId xmlns:a16="http://schemas.microsoft.com/office/drawing/2014/main" id="{48A58DEB-AAB9-502D-2131-4046A43230BB}"/>
              </a:ext>
            </a:extLst>
          </p:cNvPr>
          <p:cNvSpPr txBox="1"/>
          <p:nvPr/>
        </p:nvSpPr>
        <p:spPr>
          <a:xfrm>
            <a:off x="4787756" y="3666805"/>
            <a:ext cx="6879172" cy="2893100"/>
          </a:xfrm>
          <a:prstGeom prst="rect">
            <a:avLst/>
          </a:prstGeom>
          <a:solidFill>
            <a:srgbClr val="000000"/>
          </a:solidFill>
        </p:spPr>
        <p:txBody>
          <a:bodyPr wrap="square">
            <a:spAutoFit/>
          </a:bodyPr>
          <a:lstStyle/>
          <a:p>
            <a:r>
              <a:rPr lang="en-GB" sz="1400" dirty="0">
                <a:solidFill>
                  <a:srgbClr val="FF0000"/>
                </a:solidFill>
                <a:latin typeface="Consolas" panose="020B0609020204030204" pitchFamily="49" charset="0"/>
              </a:rPr>
              <a:t>error[E0384]: </a:t>
            </a:r>
            <a:r>
              <a:rPr lang="en-GB" sz="1400" dirty="0">
                <a:solidFill>
                  <a:schemeClr val="bg1"/>
                </a:solidFill>
                <a:latin typeface="Consolas" panose="020B0609020204030204" pitchFamily="49" charset="0"/>
              </a:rPr>
              <a:t>cannot assign twice to immutable variable `age`</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--&gt;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src</a:t>
            </a:r>
            <a:r>
              <a:rPr lang="en-GB" sz="1400" dirty="0">
                <a:solidFill>
                  <a:schemeClr val="bg1"/>
                </a:solidFill>
                <a:latin typeface="Consolas" panose="020B0609020204030204" pitchFamily="49" charset="0"/>
              </a:rPr>
              <a:t>/main.rs:4:6</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a:t>
            </a:r>
          </a:p>
          <a:p>
            <a:r>
              <a:rPr lang="en-GB" sz="1400" dirty="0">
                <a:solidFill>
                  <a:srgbClr val="20D3FF"/>
                </a:solidFill>
                <a:latin typeface="Consolas" panose="020B0609020204030204" pitchFamily="49" charset="0"/>
              </a:rPr>
              <a:t>2 |      </a:t>
            </a:r>
            <a:r>
              <a:rPr lang="en-GB" sz="1400" dirty="0">
                <a:solidFill>
                  <a:schemeClr val="bg1"/>
                </a:solidFill>
                <a:latin typeface="Consolas" panose="020B0609020204030204" pitchFamily="49" charset="0"/>
              </a:rPr>
              <a:t>let age:u8 = 21;</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          ---</a:t>
            </a:r>
          </a:p>
          <a:p>
            <a:r>
              <a:rPr lang="en-GB" sz="1400" dirty="0">
                <a:solidFill>
                  <a:srgbClr val="20D3FF"/>
                </a:solidFill>
                <a:latin typeface="Consolas" panose="020B0609020204030204" pitchFamily="49" charset="0"/>
              </a:rPr>
              <a:t>  |          |</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a:t>
            </a:r>
            <a:r>
              <a:rPr lang="en-GB" sz="1400" dirty="0">
                <a:solidFill>
                  <a:schemeClr val="bg1"/>
                </a:solidFill>
                <a:latin typeface="Consolas" panose="020B0609020204030204" pitchFamily="49" charset="0"/>
              </a:rPr>
              <a:t>         first assignment to `age`</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a:t>
            </a:r>
            <a:r>
              <a:rPr lang="en-GB" sz="1400" dirty="0">
                <a:solidFill>
                  <a:schemeClr val="bg1"/>
                </a:solidFill>
                <a:latin typeface="Consolas" panose="020B0609020204030204" pitchFamily="49" charset="0"/>
              </a:rPr>
              <a:t>          help: consider making this binding mutable: `mut age`</a:t>
            </a:r>
          </a:p>
          <a:p>
            <a:r>
              <a:rPr lang="en-GB" sz="1400" dirty="0">
                <a:solidFill>
                  <a:srgbClr val="20D3FF"/>
                </a:solidFill>
                <a:latin typeface="Consolas" panose="020B0609020204030204" pitchFamily="49" charset="0"/>
              </a:rPr>
              <a:t>3 |      </a:t>
            </a:r>
            <a:r>
              <a:rPr lang="en-GB" sz="1400" dirty="0" err="1">
                <a:solidFill>
                  <a:schemeClr val="bg1"/>
                </a:solidFill>
                <a:latin typeface="Consolas" panose="020B0609020204030204" pitchFamily="49" charset="0"/>
              </a:rPr>
              <a:t>println</a:t>
            </a:r>
            <a:r>
              <a:rPr lang="en-GB" sz="1400" dirty="0">
                <a:solidFill>
                  <a:schemeClr val="bg1"/>
                </a:solidFill>
                <a:latin typeface="Consolas" panose="020B0609020204030204" pitchFamily="49" charset="0"/>
              </a:rPr>
              <a:t>!("You are {} years old.", age);</a:t>
            </a:r>
          </a:p>
          <a:p>
            <a:r>
              <a:rPr lang="en-GB" sz="1400" dirty="0">
                <a:solidFill>
                  <a:srgbClr val="20D3FF"/>
                </a:solidFill>
                <a:latin typeface="Consolas" panose="020B0609020204030204" pitchFamily="49" charset="0"/>
              </a:rPr>
              <a:t>4 |      </a:t>
            </a:r>
            <a:r>
              <a:rPr lang="en-GB" sz="1400" dirty="0">
                <a:solidFill>
                  <a:schemeClr val="bg1"/>
                </a:solidFill>
                <a:latin typeface="Consolas" panose="020B0609020204030204" pitchFamily="49" charset="0"/>
              </a:rPr>
              <a:t>age = age + 1;</a:t>
            </a:r>
          </a:p>
          <a:p>
            <a:r>
              <a:rPr lang="en-GB" sz="1400" dirty="0">
                <a:solidFill>
                  <a:schemeClr val="bg1"/>
                </a:solidFill>
                <a:latin typeface="Consolas" panose="020B0609020204030204" pitchFamily="49" charset="0"/>
              </a:rPr>
              <a:t> </a:t>
            </a:r>
            <a:r>
              <a:rPr lang="en-GB" sz="1400" dirty="0">
                <a:solidFill>
                  <a:srgbClr val="20D3FF"/>
                </a:solidFill>
                <a:latin typeface="Consolas" panose="020B0609020204030204" pitchFamily="49" charset="0"/>
              </a:rPr>
              <a:t> |      </a:t>
            </a:r>
            <a:r>
              <a:rPr lang="en-GB" sz="1400" dirty="0">
                <a:solidFill>
                  <a:srgbClr val="FF0000"/>
                </a:solidFill>
                <a:latin typeface="Consolas" panose="020B0609020204030204" pitchFamily="49" charset="0"/>
              </a:rPr>
              <a:t>^^^^^^^^^^^^^</a:t>
            </a:r>
            <a:r>
              <a:rPr lang="en-GB" sz="1400" dirty="0">
                <a:solidFill>
                  <a:schemeClr val="bg1"/>
                </a:solidFill>
                <a:latin typeface="Consolas" panose="020B0609020204030204" pitchFamily="49" charset="0"/>
              </a:rPr>
              <a:t> cannot assign twice to immutable variable</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For more information about this error, try `</a:t>
            </a:r>
            <a:r>
              <a:rPr lang="en-GB" sz="1400" dirty="0" err="1">
                <a:solidFill>
                  <a:schemeClr val="bg1"/>
                </a:solidFill>
                <a:latin typeface="Consolas" panose="020B0609020204030204" pitchFamily="49" charset="0"/>
              </a:rPr>
              <a:t>rustc</a:t>
            </a:r>
            <a:r>
              <a:rPr lang="en-GB" sz="1400" dirty="0">
                <a:solidFill>
                  <a:schemeClr val="bg1"/>
                </a:solidFill>
                <a:latin typeface="Consolas" panose="020B0609020204030204" pitchFamily="49" charset="0"/>
              </a:rPr>
              <a:t> --explain E0384`</a:t>
            </a:r>
          </a:p>
        </p:txBody>
      </p:sp>
      <p:pic>
        <p:nvPicPr>
          <p:cNvPr id="6" name="Picture 2" descr="Rust Programming language Logo Machine learning Haskell, crab, animals ...">
            <a:extLst>
              <a:ext uri="{FF2B5EF4-FFF2-40B4-BE49-F238E27FC236}">
                <a16:creationId xmlns:a16="http://schemas.microsoft.com/office/drawing/2014/main" id="{E164E52C-562F-1096-6C11-2D597DE3B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5074" y="2147596"/>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72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E2749C-D1BE-3E12-9345-D46547D96890}"/>
              </a:ext>
            </a:extLst>
          </p:cNvPr>
          <p:cNvSpPr>
            <a:spLocks noGrp="1"/>
          </p:cNvSpPr>
          <p:nvPr>
            <p:ph type="body" sz="quarter" idx="10"/>
          </p:nvPr>
        </p:nvSpPr>
        <p:spPr/>
        <p:txBody>
          <a:bodyPr/>
          <a:lstStyle/>
          <a:p>
            <a:r>
              <a:rPr lang="en-GB" cap="none" dirty="0"/>
              <a:t>Mutable by choice</a:t>
            </a:r>
          </a:p>
        </p:txBody>
      </p:sp>
      <p:sp>
        <p:nvSpPr>
          <p:cNvPr id="3" name="Text Placeholder 2">
            <a:extLst>
              <a:ext uri="{FF2B5EF4-FFF2-40B4-BE49-F238E27FC236}">
                <a16:creationId xmlns:a16="http://schemas.microsoft.com/office/drawing/2014/main" id="{C54E1614-022B-C100-93A0-351A48AD24DA}"/>
              </a:ext>
            </a:extLst>
          </p:cNvPr>
          <p:cNvSpPr>
            <a:spLocks noGrp="1"/>
          </p:cNvSpPr>
          <p:nvPr>
            <p:ph type="body" sz="quarter" idx="15"/>
          </p:nvPr>
        </p:nvSpPr>
        <p:spPr>
          <a:xfrm>
            <a:off x="4787756" y="411833"/>
            <a:ext cx="6861938" cy="5608957"/>
          </a:xfrm>
        </p:spPr>
        <p:txBody>
          <a:bodyPr/>
          <a:lstStyle/>
          <a:p>
            <a:r>
              <a:rPr lang="en-GB" b="1" dirty="0"/>
              <a:t>To make the binding mutable, simply use the "</a:t>
            </a:r>
            <a:r>
              <a:rPr lang="en-GB" b="1" dirty="0">
                <a:latin typeface="Consolas" panose="020B0609020204030204" pitchFamily="49" charset="0"/>
              </a:rPr>
              <a:t>mut</a:t>
            </a:r>
            <a:r>
              <a:rPr lang="en-GB" b="1" dirty="0"/>
              <a:t>" keyword:</a:t>
            </a:r>
          </a:p>
          <a:p>
            <a:endParaRPr lang="en-GB" b="1" dirty="0"/>
          </a:p>
          <a:p>
            <a:endParaRPr lang="en-GB" b="1" dirty="0"/>
          </a:p>
          <a:p>
            <a:endParaRPr lang="en-GB" b="1" dirty="0"/>
          </a:p>
          <a:p>
            <a:endParaRPr lang="en-GB" b="1" dirty="0"/>
          </a:p>
          <a:p>
            <a:endParaRPr lang="en-GB" b="1" dirty="0"/>
          </a:p>
          <a:p>
            <a:endParaRPr lang="en-GB" b="1" dirty="0"/>
          </a:p>
          <a:p>
            <a:r>
              <a:rPr lang="en-GB" b="1" dirty="0"/>
              <a:t>This code should now compile and run…</a:t>
            </a:r>
          </a:p>
          <a:p>
            <a:endParaRPr lang="en-GB" b="1" dirty="0"/>
          </a:p>
          <a:p>
            <a:endParaRPr lang="en-GB" b="1" dirty="0"/>
          </a:p>
          <a:p>
            <a:endParaRPr lang="en-GB" b="1" dirty="0"/>
          </a:p>
          <a:p>
            <a:endParaRPr lang="en-GB" dirty="0"/>
          </a:p>
          <a:p>
            <a:r>
              <a:rPr lang="en-GB" dirty="0"/>
              <a:t>In Rust the following can be mutable:</a:t>
            </a:r>
          </a:p>
          <a:p>
            <a:pPr marL="285750" indent="-285750">
              <a:buFont typeface="Arial" panose="020B0604020202020204" pitchFamily="34" charset="0"/>
              <a:buChar char="•"/>
            </a:pPr>
            <a:r>
              <a:rPr lang="en-GB" dirty="0"/>
              <a:t>Variables (as above)</a:t>
            </a:r>
          </a:p>
          <a:p>
            <a:pPr marL="285750" indent="-285750">
              <a:buFont typeface="Arial" panose="020B0604020202020204" pitchFamily="34" charset="0"/>
              <a:buChar char="•"/>
            </a:pPr>
            <a:r>
              <a:rPr lang="en-GB" dirty="0"/>
              <a:t>References</a:t>
            </a:r>
          </a:p>
          <a:p>
            <a:pPr marL="285750" indent="-285750">
              <a:buFont typeface="Arial" panose="020B0604020202020204" pitchFamily="34" charset="0"/>
              <a:buChar char="•"/>
            </a:pPr>
            <a:r>
              <a:rPr lang="en-GB" dirty="0"/>
              <a:t>Raw pointers (although these can be </a:t>
            </a:r>
            <a:r>
              <a:rPr lang="en-GB" i="1" dirty="0"/>
              <a:t>unsafe</a:t>
            </a:r>
            <a:r>
              <a:rPr lang="en-GB" dirty="0"/>
              <a:t>)</a:t>
            </a:r>
          </a:p>
          <a:p>
            <a:endParaRPr lang="en-GB" dirty="0"/>
          </a:p>
          <a:p>
            <a:endParaRPr lang="en-GB" dirty="0"/>
          </a:p>
        </p:txBody>
      </p:sp>
      <p:sp>
        <p:nvSpPr>
          <p:cNvPr id="4" name="TextBox 3">
            <a:extLst>
              <a:ext uri="{FF2B5EF4-FFF2-40B4-BE49-F238E27FC236}">
                <a16:creationId xmlns:a16="http://schemas.microsoft.com/office/drawing/2014/main" id="{500A37F7-FE69-3211-4EBA-81738BCC15FB}"/>
              </a:ext>
            </a:extLst>
          </p:cNvPr>
          <p:cNvSpPr txBox="1"/>
          <p:nvPr/>
        </p:nvSpPr>
        <p:spPr>
          <a:xfrm>
            <a:off x="4787756" y="952231"/>
            <a:ext cx="5840084" cy="1281403"/>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b="1" dirty="0">
                <a:solidFill>
                  <a:srgbClr val="000000"/>
                </a:solidFill>
                <a:highlight>
                  <a:srgbClr val="FFFF00"/>
                </a:highlight>
                <a:latin typeface="Consolas" panose="020B0609020204030204" pitchFamily="49" charset="0"/>
              </a:rPr>
              <a:t>mut</a:t>
            </a:r>
            <a:r>
              <a:rPr lang="en-GB" sz="1400" dirty="0">
                <a:solidFill>
                  <a:srgbClr val="0070C0"/>
                </a:solidFill>
                <a:latin typeface="Consolas" panose="020B0609020204030204" pitchFamily="49" charset="0"/>
              </a:rPr>
              <a:t> </a:t>
            </a:r>
            <a:r>
              <a:rPr lang="en-GB" sz="1400" dirty="0">
                <a:latin typeface="Consolas" panose="020B0609020204030204" pitchFamily="49" charset="0"/>
              </a:rPr>
              <a:t>age:u8 = </a:t>
            </a:r>
            <a:r>
              <a:rPr lang="en-GB" sz="1400" dirty="0">
                <a:solidFill>
                  <a:schemeClr val="accent3">
                    <a:lumMod val="60000"/>
                    <a:lumOff val="40000"/>
                  </a:schemeClr>
                </a:solidFill>
                <a:latin typeface="Consolas" panose="020B0609020204030204" pitchFamily="49" charset="0"/>
              </a:rPr>
              <a:t>21</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"You are {} years old."</a:t>
            </a:r>
            <a:r>
              <a:rPr lang="en-GB" sz="1400" dirty="0">
                <a:latin typeface="Consolas" panose="020B0609020204030204" pitchFamily="49" charset="0"/>
              </a:rPr>
              <a:t>, age);</a:t>
            </a:r>
          </a:p>
          <a:p>
            <a:pPr algn="l"/>
            <a:r>
              <a:rPr lang="en-GB" sz="1400" dirty="0">
                <a:latin typeface="Consolas" panose="020B0609020204030204" pitchFamily="49" charset="0"/>
              </a:rPr>
              <a:t>     age = age + </a:t>
            </a:r>
            <a:r>
              <a:rPr lang="en-GB" sz="1400" dirty="0">
                <a:solidFill>
                  <a:schemeClr val="accent3">
                    <a:lumMod val="60000"/>
                    <a:lumOff val="40000"/>
                  </a:schemeClr>
                </a:solidFill>
                <a:latin typeface="Consolas" panose="020B0609020204030204" pitchFamily="49" charset="0"/>
              </a:rPr>
              <a:t>1</a:t>
            </a:r>
            <a:r>
              <a:rPr lang="en-GB" sz="1400" dirty="0">
                <a:latin typeface="Consolas" panose="020B0609020204030204" pitchFamily="49" charset="0"/>
              </a:rPr>
              <a:t>;</a:t>
            </a:r>
          </a:p>
          <a:p>
            <a:r>
              <a:rPr lang="en-GB" sz="1400" dirty="0">
                <a:solidFill>
                  <a:srgbClr val="00B05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"Next year you will be {} years old."</a:t>
            </a:r>
            <a:r>
              <a:rPr lang="en-GB" sz="1400" dirty="0">
                <a:latin typeface="Consolas" panose="020B0609020204030204" pitchFamily="49" charset="0"/>
              </a:rPr>
              <a:t>, age);</a:t>
            </a:r>
          </a:p>
          <a:p>
            <a:pPr algn="l"/>
            <a:r>
              <a:rPr lang="en-GB" sz="1400" dirty="0">
                <a:latin typeface="Consolas" panose="020B0609020204030204" pitchFamily="49" charset="0"/>
              </a:rPr>
              <a:t>}</a:t>
            </a:r>
          </a:p>
        </p:txBody>
      </p:sp>
      <p:sp>
        <p:nvSpPr>
          <p:cNvPr id="8" name="TextBox 7">
            <a:extLst>
              <a:ext uri="{FF2B5EF4-FFF2-40B4-BE49-F238E27FC236}">
                <a16:creationId xmlns:a16="http://schemas.microsoft.com/office/drawing/2014/main" id="{48A58DEB-AAB9-502D-2131-4046A43230BB}"/>
              </a:ext>
            </a:extLst>
          </p:cNvPr>
          <p:cNvSpPr txBox="1"/>
          <p:nvPr/>
        </p:nvSpPr>
        <p:spPr>
          <a:xfrm>
            <a:off x="6165557" y="3167390"/>
            <a:ext cx="4531840"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You are 21 years old.</a:t>
            </a:r>
          </a:p>
          <a:p>
            <a:r>
              <a:rPr lang="en-US" sz="1400" dirty="0">
                <a:solidFill>
                  <a:schemeClr val="bg1"/>
                </a:solidFill>
                <a:latin typeface="Consolas" panose="020B0609020204030204" pitchFamily="49" charset="0"/>
              </a:rPr>
              <a:t>Next year you will be 22 years old.</a:t>
            </a:r>
            <a:endParaRPr lang="en-GB" sz="14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DD3E574E-A97A-486A-DF94-8098E1348F5F}"/>
              </a:ext>
            </a:extLst>
          </p:cNvPr>
          <p:cNvSpPr txBox="1"/>
          <p:nvPr/>
        </p:nvSpPr>
        <p:spPr>
          <a:xfrm>
            <a:off x="4816167" y="3164876"/>
            <a:ext cx="1308019" cy="525734"/>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6" name="Picture 2" descr="Rust Programming language Logo Machine learning Haskell, crab, animals ...">
            <a:extLst>
              <a:ext uri="{FF2B5EF4-FFF2-40B4-BE49-F238E27FC236}">
                <a16:creationId xmlns:a16="http://schemas.microsoft.com/office/drawing/2014/main" id="{C57066C9-D7C1-A399-0F52-2B9234940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7397" y="96388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9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2E634-22BD-4993-B9DD-8D897E2EADDD}"/>
              </a:ext>
            </a:extLst>
          </p:cNvPr>
          <p:cNvSpPr>
            <a:spLocks noGrp="1"/>
          </p:cNvSpPr>
          <p:nvPr>
            <p:ph type="body" sz="quarter" idx="10"/>
          </p:nvPr>
        </p:nvSpPr>
        <p:spPr/>
        <p:txBody>
          <a:bodyPr/>
          <a:lstStyle/>
          <a:p>
            <a:r>
              <a:rPr lang="en-GB" cap="none" dirty="0"/>
              <a:t>Scalars</a:t>
            </a:r>
          </a:p>
        </p:txBody>
      </p:sp>
      <p:sp>
        <p:nvSpPr>
          <p:cNvPr id="3" name="Text Placeholder 2">
            <a:extLst>
              <a:ext uri="{FF2B5EF4-FFF2-40B4-BE49-F238E27FC236}">
                <a16:creationId xmlns:a16="http://schemas.microsoft.com/office/drawing/2014/main" id="{84A8E47D-94BE-4EEA-82F0-DE4EC143EA87}"/>
              </a:ext>
            </a:extLst>
          </p:cNvPr>
          <p:cNvSpPr>
            <a:spLocks noGrp="1"/>
          </p:cNvSpPr>
          <p:nvPr>
            <p:ph type="body" sz="quarter" idx="15"/>
          </p:nvPr>
        </p:nvSpPr>
        <p:spPr>
          <a:xfrm>
            <a:off x="4708524" y="414339"/>
            <a:ext cx="5249863" cy="5586412"/>
          </a:xfrm>
        </p:spPr>
        <p:txBody>
          <a:bodyPr/>
          <a:lstStyle/>
          <a:p>
            <a:r>
              <a:rPr lang="en-GB" sz="1800" b="1" dirty="0"/>
              <a:t>A scalar type denotes a single value.</a:t>
            </a:r>
          </a:p>
          <a:p>
            <a:endParaRPr lang="en-GB" sz="1800" b="1" dirty="0"/>
          </a:p>
          <a:p>
            <a:r>
              <a:rPr lang="en-GB" sz="1800" b="1" dirty="0"/>
              <a:t>Rust has four scalar primitive data types:</a:t>
            </a:r>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endParaRPr lang="en-GB" sz="1800" b="1" dirty="0"/>
          </a:p>
          <a:p>
            <a:r>
              <a:rPr lang="en-GB" sz="1800" b="1" dirty="0"/>
              <a:t>We will examine each scalar in turn.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aphicFrame>
        <p:nvGraphicFramePr>
          <p:cNvPr id="4" name="Diagram 3">
            <a:extLst>
              <a:ext uri="{FF2B5EF4-FFF2-40B4-BE49-F238E27FC236}">
                <a16:creationId xmlns:a16="http://schemas.microsoft.com/office/drawing/2014/main" id="{713A7265-6293-4DD6-A638-2C8434F09271}"/>
              </a:ext>
            </a:extLst>
          </p:cNvPr>
          <p:cNvGraphicFramePr/>
          <p:nvPr>
            <p:extLst>
              <p:ext uri="{D42A27DB-BD31-4B8C-83A1-F6EECF244321}">
                <p14:modId xmlns:p14="http://schemas.microsoft.com/office/powerpoint/2010/main" val="774223521"/>
              </p:ext>
            </p:extLst>
          </p:nvPr>
        </p:nvGraphicFramePr>
        <p:xfrm>
          <a:off x="4708524" y="1733797"/>
          <a:ext cx="6864351" cy="3837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90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cap="none" dirty="0"/>
              <a:t>Integer basics</a:t>
            </a:r>
          </a:p>
        </p:txBody>
      </p:sp>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94237" y="478447"/>
            <a:ext cx="6950075" cy="4094163"/>
          </a:xfrm>
        </p:spPr>
        <p:txBody>
          <a:bodyPr/>
          <a:lstStyle/>
          <a:p>
            <a:r>
              <a:rPr lang="en-GB" b="1" dirty="0"/>
              <a:t>An integer is a whole number – it has no fractional part.</a:t>
            </a:r>
          </a:p>
          <a:p>
            <a:endParaRPr lang="en-GB" b="1" dirty="0"/>
          </a:p>
          <a:p>
            <a:r>
              <a:rPr lang="en-GB" b="1" dirty="0"/>
              <a:t>Integers can be signed or unsigned</a:t>
            </a:r>
          </a:p>
          <a:p>
            <a:pPr marL="285750" indent="-285750">
              <a:buFont typeface="Arial" panose="020B0604020202020204" pitchFamily="34" charset="0"/>
              <a:buChar char="•"/>
            </a:pPr>
            <a:r>
              <a:rPr lang="en-GB" b="1" dirty="0"/>
              <a:t>Signed</a:t>
            </a:r>
            <a:r>
              <a:rPr lang="en-GB" dirty="0"/>
              <a:t> means </a:t>
            </a:r>
            <a:r>
              <a:rPr lang="en-GB" b="1" dirty="0"/>
              <a:t>+ / - </a:t>
            </a:r>
            <a:r>
              <a:rPr lang="en-GB" dirty="0"/>
              <a:t>values can be represented</a:t>
            </a:r>
          </a:p>
          <a:p>
            <a:pPr marL="285750" indent="-285750">
              <a:buFont typeface="Arial" panose="020B0604020202020204" pitchFamily="34" charset="0"/>
              <a:buChar char="•"/>
            </a:pPr>
            <a:r>
              <a:rPr lang="en-GB" b="1" dirty="0"/>
              <a:t>Unsigned</a:t>
            </a:r>
            <a:r>
              <a:rPr lang="en-GB" dirty="0"/>
              <a:t> represents a magnitude</a:t>
            </a:r>
          </a:p>
          <a:p>
            <a:pPr marL="285750" indent="-285750">
              <a:buFont typeface="Arial" panose="020B0604020202020204" pitchFamily="34" charset="0"/>
              <a:buChar char="•"/>
            </a:pPr>
            <a:endParaRPr lang="en-GB" dirty="0"/>
          </a:p>
          <a:p>
            <a:r>
              <a:rPr lang="en-GB" b="1" dirty="0"/>
              <a:t>Integers can be represented using numeric literals: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spcBef>
                <a:spcPts val="600"/>
              </a:spcBef>
            </a:pPr>
            <a:r>
              <a:rPr lang="en-GB" b="1" dirty="0"/>
              <a:t>Integers can be represented using a specific data type</a:t>
            </a:r>
          </a:p>
          <a:p>
            <a:pPr marL="285750" indent="-285750">
              <a:buFont typeface="Arial" panose="020B0604020202020204" pitchFamily="34" charset="0"/>
              <a:buChar char="•"/>
            </a:pPr>
            <a:r>
              <a:rPr lang="en-GB" dirty="0"/>
              <a:t>there are many </a:t>
            </a:r>
            <a:r>
              <a:rPr lang="en-GB" b="1" dirty="0"/>
              <a:t>variants</a:t>
            </a:r>
            <a:r>
              <a:rPr lang="en-GB" dirty="0"/>
              <a:t>.</a:t>
            </a:r>
          </a:p>
          <a:p>
            <a:pPr marL="285750" indent="-285750">
              <a:buFont typeface="Arial" panose="020B0604020202020204" pitchFamily="34" charset="0"/>
              <a:buChar char="•"/>
            </a:pPr>
            <a:r>
              <a:rPr lang="en-GB" dirty="0"/>
              <a:t>each variant is </a:t>
            </a:r>
            <a:r>
              <a:rPr lang="en-GB" b="1" dirty="0"/>
              <a:t>sized</a:t>
            </a:r>
            <a:r>
              <a:rPr lang="en-GB" dirty="0"/>
              <a:t> and can be </a:t>
            </a:r>
            <a:r>
              <a:rPr lang="en-GB" b="1" dirty="0"/>
              <a:t>unsigned</a:t>
            </a:r>
            <a:r>
              <a:rPr lang="en-GB" dirty="0"/>
              <a:t> or </a:t>
            </a:r>
            <a:r>
              <a:rPr lang="en-GB" b="1" dirty="0"/>
              <a:t>signed</a:t>
            </a:r>
          </a:p>
        </p:txBody>
      </p:sp>
      <p:graphicFrame>
        <p:nvGraphicFramePr>
          <p:cNvPr id="4" name="Table 4">
            <a:extLst>
              <a:ext uri="{FF2B5EF4-FFF2-40B4-BE49-F238E27FC236}">
                <a16:creationId xmlns:a16="http://schemas.microsoft.com/office/drawing/2014/main" id="{8A371577-21CE-4D79-A328-31E3332E11F4}"/>
              </a:ext>
            </a:extLst>
          </p:cNvPr>
          <p:cNvGraphicFramePr>
            <a:graphicFrameLocks noGrp="1"/>
          </p:cNvGraphicFramePr>
          <p:nvPr>
            <p:extLst>
              <p:ext uri="{D42A27DB-BD31-4B8C-83A1-F6EECF244321}">
                <p14:modId xmlns:p14="http://schemas.microsoft.com/office/powerpoint/2010/main" val="3726074676"/>
              </p:ext>
            </p:extLst>
          </p:nvPr>
        </p:nvGraphicFramePr>
        <p:xfrm>
          <a:off x="4694237" y="2842142"/>
          <a:ext cx="6198016" cy="2667000"/>
        </p:xfrm>
        <a:graphic>
          <a:graphicData uri="http://schemas.openxmlformats.org/drawingml/2006/table">
            <a:tbl>
              <a:tblPr firstRow="1" bandRow="1">
                <a:tableStyleId>{93296810-A885-4BE3-A3E7-6D5BEEA58F35}</a:tableStyleId>
              </a:tblPr>
              <a:tblGrid>
                <a:gridCol w="2149920">
                  <a:extLst>
                    <a:ext uri="{9D8B030D-6E8A-4147-A177-3AD203B41FA5}">
                      <a16:colId xmlns:a16="http://schemas.microsoft.com/office/drawing/2014/main" val="1366202652"/>
                    </a:ext>
                  </a:extLst>
                </a:gridCol>
                <a:gridCol w="2024048">
                  <a:extLst>
                    <a:ext uri="{9D8B030D-6E8A-4147-A177-3AD203B41FA5}">
                      <a16:colId xmlns:a16="http://schemas.microsoft.com/office/drawing/2014/main" val="2067167649"/>
                    </a:ext>
                  </a:extLst>
                </a:gridCol>
                <a:gridCol w="2024048">
                  <a:extLst>
                    <a:ext uri="{9D8B030D-6E8A-4147-A177-3AD203B41FA5}">
                      <a16:colId xmlns:a16="http://schemas.microsoft.com/office/drawing/2014/main" val="3086948957"/>
                    </a:ext>
                  </a:extLst>
                </a:gridCol>
              </a:tblGrid>
              <a:tr h="370840">
                <a:tc>
                  <a:txBody>
                    <a:bodyPr/>
                    <a:lstStyle/>
                    <a:p>
                      <a:r>
                        <a:rPr lang="en-GB" sz="1400" dirty="0"/>
                        <a:t>Numeric literal</a:t>
                      </a:r>
                    </a:p>
                  </a:txBody>
                  <a:tcPr/>
                </a:tc>
                <a:tc>
                  <a:txBody>
                    <a:bodyPr/>
                    <a:lstStyle/>
                    <a:p>
                      <a:r>
                        <a:rPr lang="en-GB" sz="1400" dirty="0"/>
                        <a:t>Base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Literal/sample code</a:t>
                      </a:r>
                    </a:p>
                  </a:txBody>
                  <a:tcPr/>
                </a:tc>
                <a:extLst>
                  <a:ext uri="{0D108BD9-81ED-4DB2-BD59-A6C34878D82A}">
                    <a16:rowId xmlns:a16="http://schemas.microsoft.com/office/drawing/2014/main" val="3892725362"/>
                  </a:ext>
                </a:extLst>
              </a:tr>
              <a:tr h="370840">
                <a:tc>
                  <a:txBody>
                    <a:bodyPr/>
                    <a:lstStyle/>
                    <a:p>
                      <a:r>
                        <a:rPr lang="en-GB" sz="1400" dirty="0"/>
                        <a:t>Decimal/Denary</a:t>
                      </a:r>
                    </a:p>
                  </a:txBody>
                  <a:tcPr/>
                </a:tc>
                <a:tc>
                  <a:txBody>
                    <a:bodyPr/>
                    <a:lstStyle/>
                    <a:p>
                      <a:r>
                        <a:rPr lang="en-GB" sz="1400" dirty="0"/>
                        <a:t>10</a:t>
                      </a:r>
                    </a:p>
                  </a:txBody>
                  <a:tcPr/>
                </a:tc>
                <a:tc>
                  <a:txBody>
                    <a:bodyPr/>
                    <a:lstStyle/>
                    <a:p>
                      <a:r>
                        <a:rPr lang="en-GB" sz="1400" dirty="0"/>
                        <a:t>1200</a:t>
                      </a:r>
                    </a:p>
                    <a:p>
                      <a:r>
                        <a:rPr lang="en-GB" sz="1400" dirty="0"/>
                        <a:t>1_200</a:t>
                      </a:r>
                      <a:endParaRPr lang="en-GB" sz="1400" dirty="0">
                        <a:latin typeface="Consolas" panose="020B0609020204030204" pitchFamily="49" charset="0"/>
                      </a:endParaRPr>
                    </a:p>
                  </a:txBody>
                  <a:tcPr/>
                </a:tc>
                <a:extLst>
                  <a:ext uri="{0D108BD9-81ED-4DB2-BD59-A6C34878D82A}">
                    <a16:rowId xmlns:a16="http://schemas.microsoft.com/office/drawing/2014/main" val="18671229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Hexadecimal ("Hex")</a:t>
                      </a:r>
                    </a:p>
                  </a:txBody>
                  <a:tcPr/>
                </a:tc>
                <a:tc>
                  <a:txBody>
                    <a:bodyPr/>
                    <a:lstStyle/>
                    <a:p>
                      <a:r>
                        <a:rPr lang="en-GB" sz="1400" dirty="0"/>
                        <a:t>16</a:t>
                      </a:r>
                    </a:p>
                  </a:txBody>
                  <a:tcPr/>
                </a:tc>
                <a:tc>
                  <a:txBody>
                    <a:bodyPr/>
                    <a:lstStyle/>
                    <a:p>
                      <a:r>
                        <a:rPr lang="en-GB" sz="1400" dirty="0"/>
                        <a:t>0x41</a:t>
                      </a:r>
                      <a:endParaRPr lang="en-GB" sz="1400" dirty="0">
                        <a:latin typeface="Consolas" panose="020B0609020204030204" pitchFamily="49" charset="0"/>
                      </a:endParaRPr>
                    </a:p>
                  </a:txBody>
                  <a:tcPr/>
                </a:tc>
                <a:extLst>
                  <a:ext uri="{0D108BD9-81ED-4DB2-BD59-A6C34878D82A}">
                    <a16:rowId xmlns:a16="http://schemas.microsoft.com/office/drawing/2014/main" val="3405638660"/>
                  </a:ext>
                </a:extLst>
              </a:tr>
              <a:tr h="370840">
                <a:tc>
                  <a:txBody>
                    <a:bodyPr/>
                    <a:lstStyle/>
                    <a:p>
                      <a:r>
                        <a:rPr lang="en-GB" sz="1400" dirty="0"/>
                        <a:t>Octal</a:t>
                      </a:r>
                    </a:p>
                  </a:txBody>
                  <a:tcPr/>
                </a:tc>
                <a:tc>
                  <a:txBody>
                    <a:bodyPr/>
                    <a:lstStyle/>
                    <a:p>
                      <a:r>
                        <a:rPr lang="en-GB" sz="1400" dirty="0"/>
                        <a:t>8</a:t>
                      </a:r>
                    </a:p>
                  </a:txBody>
                  <a:tcPr/>
                </a:tc>
                <a:tc>
                  <a:txBody>
                    <a:bodyPr/>
                    <a:lstStyle/>
                    <a:p>
                      <a:r>
                        <a:rPr lang="en-GB" sz="1400" dirty="0"/>
                        <a:t>0o755</a:t>
                      </a:r>
                      <a:endParaRPr lang="en-GB" sz="1400" dirty="0">
                        <a:latin typeface="Consolas" panose="020B0609020204030204" pitchFamily="49" charset="0"/>
                      </a:endParaRPr>
                    </a:p>
                  </a:txBody>
                  <a:tcPr/>
                </a:tc>
                <a:extLst>
                  <a:ext uri="{0D108BD9-81ED-4DB2-BD59-A6C34878D82A}">
                    <a16:rowId xmlns:a16="http://schemas.microsoft.com/office/drawing/2014/main" val="2701048237"/>
                  </a:ext>
                </a:extLst>
              </a:tr>
              <a:tr h="370840">
                <a:tc>
                  <a:txBody>
                    <a:bodyPr/>
                    <a:lstStyle/>
                    <a:p>
                      <a:r>
                        <a:rPr lang="en-GB" sz="1400" dirty="0"/>
                        <a:t>Binary</a:t>
                      </a:r>
                    </a:p>
                  </a:txBody>
                  <a:tcPr/>
                </a:tc>
                <a:tc>
                  <a:txBody>
                    <a:bodyPr/>
                    <a:lstStyle/>
                    <a:p>
                      <a:r>
                        <a:rPr lang="en-GB" sz="1400" dirty="0"/>
                        <a:t>2</a:t>
                      </a:r>
                    </a:p>
                  </a:txBody>
                  <a:tcPr/>
                </a:tc>
                <a:tc>
                  <a:txBody>
                    <a:bodyPr/>
                    <a:lstStyle/>
                    <a:p>
                      <a:r>
                        <a:rPr lang="en-GB" sz="1400" dirty="0"/>
                        <a:t>0b01000001</a:t>
                      </a:r>
                    </a:p>
                    <a:p>
                      <a:r>
                        <a:rPr lang="en-GB" sz="1400" dirty="0"/>
                        <a:t>0b0100_0001</a:t>
                      </a:r>
                      <a:endParaRPr lang="en-GB" sz="1400" dirty="0">
                        <a:latin typeface="Consolas" panose="020B0609020204030204" pitchFamily="49" charset="0"/>
                      </a:endParaRPr>
                    </a:p>
                  </a:txBody>
                  <a:tcPr/>
                </a:tc>
                <a:extLst>
                  <a:ext uri="{0D108BD9-81ED-4DB2-BD59-A6C34878D82A}">
                    <a16:rowId xmlns:a16="http://schemas.microsoft.com/office/drawing/2014/main" val="952905298"/>
                  </a:ext>
                </a:extLst>
              </a:tr>
              <a:tr h="370840">
                <a:tc>
                  <a:txBody>
                    <a:bodyPr/>
                    <a:lstStyle/>
                    <a:p>
                      <a:r>
                        <a:rPr lang="en-GB" sz="1400" dirty="0"/>
                        <a:t>Byte </a:t>
                      </a:r>
                    </a:p>
                  </a:txBody>
                  <a:tcPr/>
                </a:tc>
                <a:tc>
                  <a:txBody>
                    <a:bodyPr/>
                    <a:lstStyle/>
                    <a:p>
                      <a:r>
                        <a:rPr lang="en-GB" sz="1400" dirty="0"/>
                        <a:t>n/a</a:t>
                      </a:r>
                    </a:p>
                  </a:txBody>
                  <a:tcPr/>
                </a:tc>
                <a:tc>
                  <a:txBody>
                    <a:bodyPr/>
                    <a:lstStyle/>
                    <a:p>
                      <a:r>
                        <a:rPr lang="en-GB" sz="1400" dirty="0" err="1"/>
                        <a:t>b'A</a:t>
                      </a:r>
                      <a:r>
                        <a:rPr lang="en-GB" sz="1400" dirty="0"/>
                        <a:t>'</a:t>
                      </a:r>
                      <a:endParaRPr lang="en-GB" sz="1400" dirty="0">
                        <a:latin typeface="Consolas" panose="020B0609020204030204" pitchFamily="49" charset="0"/>
                      </a:endParaRPr>
                    </a:p>
                  </a:txBody>
                  <a:tcPr/>
                </a:tc>
                <a:extLst>
                  <a:ext uri="{0D108BD9-81ED-4DB2-BD59-A6C34878D82A}">
                    <a16:rowId xmlns:a16="http://schemas.microsoft.com/office/drawing/2014/main" val="2279631003"/>
                  </a:ext>
                </a:extLst>
              </a:tr>
            </a:tbl>
          </a:graphicData>
        </a:graphic>
      </p:graphicFrame>
    </p:spTree>
    <p:extLst>
      <p:ext uri="{BB962C8B-B14F-4D97-AF65-F5344CB8AC3E}">
        <p14:creationId xmlns:p14="http://schemas.microsoft.com/office/powerpoint/2010/main" val="123642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sz="4400" cap="none" dirty="0"/>
              <a:t>Integer Types and Sizes</a:t>
            </a:r>
          </a:p>
        </p:txBody>
      </p:sp>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94237" y="478447"/>
            <a:ext cx="6950075" cy="3822091"/>
          </a:xfrm>
        </p:spPr>
        <p:txBody>
          <a:bodyPr/>
          <a:lstStyle/>
          <a:p>
            <a:r>
              <a:rPr lang="en-GB" b="1" dirty="0"/>
              <a:t>Rust has 6 sizes of integers, determined by the number of bits used</a:t>
            </a:r>
          </a:p>
          <a:p>
            <a:endParaRPr lang="en-GB" b="1" dirty="0"/>
          </a:p>
          <a:p>
            <a:r>
              <a:rPr lang="en-GB" b="1" dirty="0"/>
              <a:t>Each size has a signed and unsigned </a:t>
            </a:r>
            <a:r>
              <a:rPr lang="en-GB" b="1" i="1" dirty="0"/>
              <a:t>variant (Rust's </a:t>
            </a:r>
            <a:r>
              <a:rPr lang="en-GB" b="1" dirty="0">
                <a:highlight>
                  <a:srgbClr val="FFFF00"/>
                </a:highlight>
              </a:rPr>
              <a:t>default</a:t>
            </a:r>
            <a:r>
              <a:rPr lang="en-GB" b="1" i="1" dirty="0"/>
              <a:t>)</a:t>
            </a:r>
            <a:r>
              <a:rPr lang="en-GB" b="1" dirty="0"/>
              <a:t>:</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Crucially, each size has a limit</a:t>
            </a:r>
          </a:p>
          <a:p>
            <a:pPr marL="285750" indent="-285750">
              <a:buFont typeface="Arial" panose="020B0604020202020204" pitchFamily="34" charset="0"/>
              <a:buChar char="•"/>
            </a:pPr>
            <a:r>
              <a:rPr lang="en-GB" dirty="0"/>
              <a:t>Signed numbers store values between </a:t>
            </a:r>
            <a:r>
              <a:rPr lang="en-GB" b="1" dirty="0"/>
              <a:t>-2</a:t>
            </a:r>
            <a:r>
              <a:rPr lang="en-GB" b="1" baseline="30000" dirty="0"/>
              <a:t>n -1</a:t>
            </a:r>
            <a:r>
              <a:rPr lang="en-GB" b="1" dirty="0"/>
              <a:t> to 2</a:t>
            </a:r>
            <a:r>
              <a:rPr lang="en-GB" b="1" baseline="30000" dirty="0"/>
              <a:t>n -1  </a:t>
            </a:r>
            <a:r>
              <a:rPr lang="en-GB" b="1" dirty="0"/>
              <a:t>- 1</a:t>
            </a:r>
          </a:p>
          <a:p>
            <a:pPr marL="285750" indent="-285750">
              <a:buFont typeface="Arial" panose="020B0604020202020204" pitchFamily="34" charset="0"/>
              <a:buChar char="•"/>
            </a:pPr>
            <a:r>
              <a:rPr lang="en-GB" dirty="0"/>
              <a:t>Unsigned numbers store values between </a:t>
            </a:r>
            <a:r>
              <a:rPr lang="en-GB" b="1" dirty="0"/>
              <a:t>0 to 2n-1</a:t>
            </a:r>
            <a:endParaRPr lang="en-GB" b="1" baseline="30000" dirty="0"/>
          </a:p>
          <a:p>
            <a:r>
              <a:rPr lang="en-GB" b="1" dirty="0"/>
              <a:t>Exceeding these limits risks "integer overflow"</a:t>
            </a:r>
          </a:p>
          <a:p>
            <a:pPr marL="285750" indent="-285750">
              <a:buFont typeface="Arial" panose="020B0604020202020204" pitchFamily="34" charset="0"/>
              <a:buChar char="•"/>
            </a:pPr>
            <a:r>
              <a:rPr lang="en-GB" dirty="0"/>
              <a:t>but this can be detected (at compile and run-time) and handled in Rust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Integers can be represented using numeric literals: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Integers can be represented using a specific data type</a:t>
            </a:r>
          </a:p>
          <a:p>
            <a:pPr marL="285750" indent="-285750">
              <a:buFont typeface="Arial" panose="020B0604020202020204" pitchFamily="34" charset="0"/>
              <a:buChar char="•"/>
            </a:pPr>
            <a:r>
              <a:rPr lang="en-GB" dirty="0"/>
              <a:t>there are many variants.</a:t>
            </a:r>
          </a:p>
          <a:p>
            <a:pPr marL="285750" indent="-285750">
              <a:buFont typeface="Arial" panose="020B0604020202020204" pitchFamily="34" charset="0"/>
              <a:buChar char="•"/>
            </a:pPr>
            <a:r>
              <a:rPr lang="en-GB" dirty="0"/>
              <a:t>each variant is sized and can be unsigned or signed</a:t>
            </a:r>
          </a:p>
        </p:txBody>
      </p:sp>
      <p:graphicFrame>
        <p:nvGraphicFramePr>
          <p:cNvPr id="4" name="Table 4">
            <a:extLst>
              <a:ext uri="{FF2B5EF4-FFF2-40B4-BE49-F238E27FC236}">
                <a16:creationId xmlns:a16="http://schemas.microsoft.com/office/drawing/2014/main" id="{8A371577-21CE-4D79-A328-31E3332E11F4}"/>
              </a:ext>
            </a:extLst>
          </p:cNvPr>
          <p:cNvGraphicFramePr>
            <a:graphicFrameLocks noGrp="1"/>
          </p:cNvGraphicFramePr>
          <p:nvPr>
            <p:extLst>
              <p:ext uri="{D42A27DB-BD31-4B8C-83A1-F6EECF244321}">
                <p14:modId xmlns:p14="http://schemas.microsoft.com/office/powerpoint/2010/main" val="2342564654"/>
              </p:ext>
            </p:extLst>
          </p:nvPr>
        </p:nvGraphicFramePr>
        <p:xfrm>
          <a:off x="4694236" y="1752733"/>
          <a:ext cx="6950074" cy="2743200"/>
        </p:xfrm>
        <a:graphic>
          <a:graphicData uri="http://schemas.openxmlformats.org/drawingml/2006/table">
            <a:tbl>
              <a:tblPr firstRow="1" bandRow="1">
                <a:tableStyleId>{93296810-A885-4BE3-A3E7-6D5BEEA58F35}</a:tableStyleId>
              </a:tblPr>
              <a:tblGrid>
                <a:gridCol w="1878014">
                  <a:extLst>
                    <a:ext uri="{9D8B030D-6E8A-4147-A177-3AD203B41FA5}">
                      <a16:colId xmlns:a16="http://schemas.microsoft.com/office/drawing/2014/main" val="1366202652"/>
                    </a:ext>
                  </a:extLst>
                </a:gridCol>
                <a:gridCol w="2343150">
                  <a:extLst>
                    <a:ext uri="{9D8B030D-6E8A-4147-A177-3AD203B41FA5}">
                      <a16:colId xmlns:a16="http://schemas.microsoft.com/office/drawing/2014/main" val="2067167649"/>
                    </a:ext>
                  </a:extLst>
                </a:gridCol>
                <a:gridCol w="2728910">
                  <a:extLst>
                    <a:ext uri="{9D8B030D-6E8A-4147-A177-3AD203B41FA5}">
                      <a16:colId xmlns:a16="http://schemas.microsoft.com/office/drawing/2014/main" val="3086948957"/>
                    </a:ext>
                  </a:extLst>
                </a:gridCol>
              </a:tblGrid>
              <a:tr h="370840">
                <a:tc>
                  <a:txBody>
                    <a:bodyPr/>
                    <a:lstStyle/>
                    <a:p>
                      <a:r>
                        <a:rPr lang="en-GB" sz="1400" dirty="0"/>
                        <a:t>Unsigned Variant Type</a:t>
                      </a:r>
                    </a:p>
                  </a:txBody>
                  <a:tcPr/>
                </a:tc>
                <a:tc>
                  <a:txBody>
                    <a:bodyPr/>
                    <a:lstStyle/>
                    <a:p>
                      <a:r>
                        <a:rPr lang="en-GB" sz="1400" dirty="0"/>
                        <a:t>Signed Variant Type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Length</a:t>
                      </a:r>
                    </a:p>
                  </a:txBody>
                  <a:tcPr/>
                </a:tc>
                <a:extLst>
                  <a:ext uri="{0D108BD9-81ED-4DB2-BD59-A6C34878D82A}">
                    <a16:rowId xmlns:a16="http://schemas.microsoft.com/office/drawing/2014/main" val="3892725362"/>
                  </a:ext>
                </a:extLst>
              </a:tr>
              <a:tr h="370840">
                <a:tc>
                  <a:txBody>
                    <a:bodyPr/>
                    <a:lstStyle/>
                    <a:p>
                      <a:r>
                        <a:rPr lang="en-GB" sz="1400" b="1" dirty="0"/>
                        <a:t>u8</a:t>
                      </a:r>
                      <a:endParaRPr lang="en-GB" sz="1400" b="1" dirty="0">
                        <a:latin typeface="Consolas" panose="020B0609020204030204" pitchFamily="49" charset="0"/>
                      </a:endParaRPr>
                    </a:p>
                  </a:txBody>
                  <a:tcPr/>
                </a:tc>
                <a:tc>
                  <a:txBody>
                    <a:bodyPr/>
                    <a:lstStyle/>
                    <a:p>
                      <a:r>
                        <a:rPr lang="en-GB" sz="1400" b="1" dirty="0"/>
                        <a:t>i8</a:t>
                      </a:r>
                      <a:endParaRPr lang="en-GB" sz="1400" b="1" dirty="0">
                        <a:latin typeface="Consolas" panose="020B0609020204030204" pitchFamily="49" charset="0"/>
                      </a:endParaRPr>
                    </a:p>
                  </a:txBody>
                  <a:tcPr/>
                </a:tc>
                <a:tc>
                  <a:txBody>
                    <a:bodyPr/>
                    <a:lstStyle/>
                    <a:p>
                      <a:r>
                        <a:rPr lang="en-GB" sz="1400" dirty="0"/>
                        <a:t>8-bit</a:t>
                      </a:r>
                      <a:endParaRPr lang="en-GB" sz="1400" dirty="0">
                        <a:latin typeface="Consolas" panose="020B0609020204030204" pitchFamily="49" charset="0"/>
                      </a:endParaRPr>
                    </a:p>
                  </a:txBody>
                  <a:tcPr/>
                </a:tc>
                <a:extLst>
                  <a:ext uri="{0D108BD9-81ED-4DB2-BD59-A6C34878D82A}">
                    <a16:rowId xmlns:a16="http://schemas.microsoft.com/office/drawing/2014/main" val="18671229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u16</a:t>
                      </a:r>
                      <a:endParaRPr lang="en-GB" sz="1400" b="1" dirty="0">
                        <a:latin typeface="Consolas" panose="020B0609020204030204" pitchFamily="49" charset="0"/>
                      </a:endParaRPr>
                    </a:p>
                  </a:txBody>
                  <a:tcPr/>
                </a:tc>
                <a:tc>
                  <a:txBody>
                    <a:bodyPr/>
                    <a:lstStyle/>
                    <a:p>
                      <a:r>
                        <a:rPr lang="en-GB" sz="1400" b="1" dirty="0"/>
                        <a:t>i16</a:t>
                      </a:r>
                      <a:endParaRPr lang="en-GB" sz="1400" b="1" dirty="0">
                        <a:latin typeface="Consolas" panose="020B0609020204030204" pitchFamily="49" charset="0"/>
                      </a:endParaRPr>
                    </a:p>
                  </a:txBody>
                  <a:tcPr/>
                </a:tc>
                <a:tc>
                  <a:txBody>
                    <a:bodyPr/>
                    <a:lstStyle/>
                    <a:p>
                      <a:r>
                        <a:rPr lang="en-GB" sz="1400" dirty="0"/>
                        <a:t>16-bit</a:t>
                      </a:r>
                      <a:endParaRPr lang="en-GB" sz="1400" dirty="0">
                        <a:latin typeface="Consolas" panose="020B0609020204030204" pitchFamily="49" charset="0"/>
                      </a:endParaRPr>
                    </a:p>
                  </a:txBody>
                  <a:tcPr/>
                </a:tc>
                <a:extLst>
                  <a:ext uri="{0D108BD9-81ED-4DB2-BD59-A6C34878D82A}">
                    <a16:rowId xmlns:a16="http://schemas.microsoft.com/office/drawing/2014/main" val="3405638660"/>
                  </a:ext>
                </a:extLst>
              </a:tr>
              <a:tr h="370840">
                <a:tc>
                  <a:txBody>
                    <a:bodyPr/>
                    <a:lstStyle/>
                    <a:p>
                      <a:r>
                        <a:rPr lang="en-GB" sz="1400" b="1" dirty="0"/>
                        <a:t>u32</a:t>
                      </a:r>
                      <a:endParaRPr lang="en-GB" sz="1400" b="1" dirty="0">
                        <a:latin typeface="Consolas" panose="020B0609020204030204" pitchFamily="49" charset="0"/>
                      </a:endParaRPr>
                    </a:p>
                  </a:txBody>
                  <a:tcPr/>
                </a:tc>
                <a:tc>
                  <a:txBody>
                    <a:bodyPr/>
                    <a:lstStyle/>
                    <a:p>
                      <a:r>
                        <a:rPr lang="en-GB" sz="1400" b="1" dirty="0">
                          <a:highlight>
                            <a:srgbClr val="FFFF00"/>
                          </a:highlight>
                        </a:rPr>
                        <a:t>i32</a:t>
                      </a:r>
                      <a:endParaRPr lang="en-GB" sz="1400" b="1" dirty="0">
                        <a:highlight>
                          <a:srgbClr val="FFFF00"/>
                        </a:highlight>
                        <a:latin typeface="Consolas" panose="020B0609020204030204" pitchFamily="49" charset="0"/>
                      </a:endParaRPr>
                    </a:p>
                  </a:txBody>
                  <a:tcPr/>
                </a:tc>
                <a:tc>
                  <a:txBody>
                    <a:bodyPr/>
                    <a:lstStyle/>
                    <a:p>
                      <a:r>
                        <a:rPr lang="en-GB" sz="1400" b="1" dirty="0"/>
                        <a:t>32-bit</a:t>
                      </a:r>
                      <a:endParaRPr lang="en-GB" sz="1400" b="1" dirty="0">
                        <a:latin typeface="Consolas" panose="020B0609020204030204" pitchFamily="49" charset="0"/>
                      </a:endParaRPr>
                    </a:p>
                  </a:txBody>
                  <a:tcPr/>
                </a:tc>
                <a:extLst>
                  <a:ext uri="{0D108BD9-81ED-4DB2-BD59-A6C34878D82A}">
                    <a16:rowId xmlns:a16="http://schemas.microsoft.com/office/drawing/2014/main" val="2701048237"/>
                  </a:ext>
                </a:extLst>
              </a:tr>
              <a:tr h="370840">
                <a:tc>
                  <a:txBody>
                    <a:bodyPr/>
                    <a:lstStyle/>
                    <a:p>
                      <a:r>
                        <a:rPr lang="en-GB" sz="1400" b="1" dirty="0"/>
                        <a:t>u64</a:t>
                      </a:r>
                      <a:endParaRPr lang="en-GB" sz="1400" b="1" dirty="0">
                        <a:latin typeface="Consolas" panose="020B0609020204030204" pitchFamily="49" charset="0"/>
                      </a:endParaRPr>
                    </a:p>
                  </a:txBody>
                  <a:tcPr/>
                </a:tc>
                <a:tc>
                  <a:txBody>
                    <a:bodyPr/>
                    <a:lstStyle/>
                    <a:p>
                      <a:r>
                        <a:rPr lang="en-GB" sz="1400" b="1" dirty="0"/>
                        <a:t>i64</a:t>
                      </a:r>
                      <a:endParaRPr lang="en-GB" sz="1400" b="1" dirty="0">
                        <a:latin typeface="Consolas" panose="020B0609020204030204" pitchFamily="49" charset="0"/>
                      </a:endParaRPr>
                    </a:p>
                  </a:txBody>
                  <a:tcPr/>
                </a:tc>
                <a:tc>
                  <a:txBody>
                    <a:bodyPr/>
                    <a:lstStyle/>
                    <a:p>
                      <a:r>
                        <a:rPr lang="en-GB" sz="1400" dirty="0"/>
                        <a:t>64-bit</a:t>
                      </a:r>
                      <a:endParaRPr lang="en-GB" sz="1400" dirty="0">
                        <a:latin typeface="Consolas" panose="020B0609020204030204" pitchFamily="49" charset="0"/>
                      </a:endParaRPr>
                    </a:p>
                  </a:txBody>
                  <a:tcPr/>
                </a:tc>
                <a:extLst>
                  <a:ext uri="{0D108BD9-81ED-4DB2-BD59-A6C34878D82A}">
                    <a16:rowId xmlns:a16="http://schemas.microsoft.com/office/drawing/2014/main" val="952905298"/>
                  </a:ext>
                </a:extLst>
              </a:tr>
              <a:tr h="370840">
                <a:tc>
                  <a:txBody>
                    <a:bodyPr/>
                    <a:lstStyle/>
                    <a:p>
                      <a:r>
                        <a:rPr lang="en-GB" sz="1400" b="1" dirty="0"/>
                        <a:t>u128</a:t>
                      </a:r>
                      <a:endParaRPr lang="en-GB" sz="1400" b="1" dirty="0">
                        <a:latin typeface="Consolas" panose="020B0609020204030204" pitchFamily="49" charset="0"/>
                      </a:endParaRPr>
                    </a:p>
                  </a:txBody>
                  <a:tcPr/>
                </a:tc>
                <a:tc>
                  <a:txBody>
                    <a:bodyPr/>
                    <a:lstStyle/>
                    <a:p>
                      <a:r>
                        <a:rPr lang="en-GB" sz="1400" b="1" dirty="0"/>
                        <a:t>i128</a:t>
                      </a:r>
                      <a:endParaRPr lang="en-GB" sz="1400" b="1" dirty="0">
                        <a:latin typeface="Consolas" panose="020B0609020204030204" pitchFamily="49" charset="0"/>
                      </a:endParaRPr>
                    </a:p>
                  </a:txBody>
                  <a:tcPr/>
                </a:tc>
                <a:tc>
                  <a:txBody>
                    <a:bodyPr/>
                    <a:lstStyle/>
                    <a:p>
                      <a:r>
                        <a:rPr lang="en-GB" sz="1400" dirty="0"/>
                        <a:t>128-bit</a:t>
                      </a:r>
                      <a:endParaRPr lang="en-GB" sz="1400" dirty="0">
                        <a:latin typeface="Consolas" panose="020B0609020204030204" pitchFamily="49" charset="0"/>
                      </a:endParaRPr>
                    </a:p>
                  </a:txBody>
                  <a:tcPr/>
                </a:tc>
                <a:extLst>
                  <a:ext uri="{0D108BD9-81ED-4DB2-BD59-A6C34878D82A}">
                    <a16:rowId xmlns:a16="http://schemas.microsoft.com/office/drawing/2014/main" val="2279631003"/>
                  </a:ext>
                </a:extLst>
              </a:tr>
              <a:tr h="370840">
                <a:tc>
                  <a:txBody>
                    <a:bodyPr/>
                    <a:lstStyle/>
                    <a:p>
                      <a:r>
                        <a:rPr lang="en-GB" sz="1400" b="1" dirty="0" err="1"/>
                        <a:t>usize</a:t>
                      </a:r>
                      <a:endParaRPr lang="en-GB" sz="1400" b="1" dirty="0">
                        <a:latin typeface="Consolas" panose="020B0609020204030204" pitchFamily="49" charset="0"/>
                      </a:endParaRPr>
                    </a:p>
                  </a:txBody>
                  <a:tcPr/>
                </a:tc>
                <a:tc>
                  <a:txBody>
                    <a:bodyPr/>
                    <a:lstStyle/>
                    <a:p>
                      <a:r>
                        <a:rPr lang="en-GB" sz="1400" b="1" dirty="0" err="1"/>
                        <a:t>isize</a:t>
                      </a:r>
                      <a:endParaRPr lang="en-GB" sz="1400" b="1" dirty="0">
                        <a:latin typeface="Consolas" panose="020B06090202040302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Architecture determined</a:t>
                      </a:r>
                      <a:endParaRPr lang="en-GB" sz="1400" dirty="0">
                        <a:latin typeface="Consolas" panose="020B0609020204030204" pitchFamily="49" charset="0"/>
                      </a:endParaRPr>
                    </a:p>
                  </a:txBody>
                  <a:tcPr/>
                </a:tc>
                <a:extLst>
                  <a:ext uri="{0D108BD9-81ED-4DB2-BD59-A6C34878D82A}">
                    <a16:rowId xmlns:a16="http://schemas.microsoft.com/office/drawing/2014/main" val="488868397"/>
                  </a:ext>
                </a:extLst>
              </a:tr>
            </a:tbl>
          </a:graphicData>
        </a:graphic>
      </p:graphicFrame>
    </p:spTree>
    <p:extLst>
      <p:ext uri="{BB962C8B-B14F-4D97-AF65-F5344CB8AC3E}">
        <p14:creationId xmlns:p14="http://schemas.microsoft.com/office/powerpoint/2010/main" val="2719263142"/>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12095</TotalTime>
  <Words>5035</Words>
  <Application>Microsoft Office PowerPoint</Application>
  <PresentationFormat>Widescreen</PresentationFormat>
  <Paragraphs>966</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Consolas</vt:lpstr>
      <vt:lpstr>Krana Fat B</vt:lpstr>
      <vt:lpstr>Montserrat</vt:lpstr>
      <vt:lpstr>Source Code Pro</vt:lpstr>
      <vt:lpstr>Office Theme</vt:lpstr>
      <vt:lpstr> C to Rust: Chapter 4 Primitive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#4: Scalars</vt:lpstr>
      <vt:lpstr>PowerPoint Presentation</vt:lpstr>
      <vt:lpstr>PowerPoint Presentation</vt:lpstr>
      <vt:lpstr>PowerPoint Presentation</vt:lpstr>
      <vt:lpstr>Lab #5: Compound types</vt:lpstr>
      <vt:lpstr>PowerPoint Presentation</vt:lpstr>
      <vt:lpstr>PowerPoint Presentation</vt:lpstr>
      <vt:lpstr>PowerPoint Presentation</vt:lpstr>
      <vt:lpstr>PowerPoint Presentation</vt:lpstr>
      <vt:lpstr>Lab #6: Structures</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1253</cp:revision>
  <cp:lastPrinted>2019-07-11T13:24:49Z</cp:lastPrinted>
  <dcterms:created xsi:type="dcterms:W3CDTF">2019-07-10T13:11:53Z</dcterms:created>
  <dcterms:modified xsi:type="dcterms:W3CDTF">2023-10-17T09:01:16Z</dcterms:modified>
  <cp:category/>
</cp:coreProperties>
</file>